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55"/>
  </p:notesMasterIdLst>
  <p:sldIdLst>
    <p:sldId id="256" r:id="rId2"/>
    <p:sldId id="257" r:id="rId3"/>
    <p:sldId id="296" r:id="rId4"/>
    <p:sldId id="343" r:id="rId5"/>
    <p:sldId id="259" r:id="rId6"/>
    <p:sldId id="344" r:id="rId7"/>
    <p:sldId id="297" r:id="rId8"/>
    <p:sldId id="311" r:id="rId9"/>
    <p:sldId id="345" r:id="rId10"/>
    <p:sldId id="265" r:id="rId11"/>
    <p:sldId id="298" r:id="rId12"/>
    <p:sldId id="313" r:id="rId13"/>
    <p:sldId id="267" r:id="rId14"/>
    <p:sldId id="314" r:id="rId15"/>
    <p:sldId id="315" r:id="rId16"/>
    <p:sldId id="317" r:id="rId17"/>
    <p:sldId id="305" r:id="rId18"/>
    <p:sldId id="272" r:id="rId19"/>
    <p:sldId id="318" r:id="rId20"/>
    <p:sldId id="308" r:id="rId21"/>
    <p:sldId id="319" r:id="rId22"/>
    <p:sldId id="309" r:id="rId23"/>
    <p:sldId id="277" r:id="rId24"/>
    <p:sldId id="299" r:id="rId25"/>
    <p:sldId id="320" r:id="rId26"/>
    <p:sldId id="321" r:id="rId27"/>
    <p:sldId id="322" r:id="rId28"/>
    <p:sldId id="280" r:id="rId29"/>
    <p:sldId id="323" r:id="rId30"/>
    <p:sldId id="324" r:id="rId31"/>
    <p:sldId id="332" r:id="rId32"/>
    <p:sldId id="351" r:id="rId33"/>
    <p:sldId id="346" r:id="rId34"/>
    <p:sldId id="336" r:id="rId35"/>
    <p:sldId id="347" r:id="rId36"/>
    <p:sldId id="290" r:id="rId37"/>
    <p:sldId id="337" r:id="rId38"/>
    <p:sldId id="312" r:id="rId39"/>
    <p:sldId id="338" r:id="rId40"/>
    <p:sldId id="300" r:id="rId41"/>
    <p:sldId id="339" r:id="rId42"/>
    <p:sldId id="348" r:id="rId43"/>
    <p:sldId id="289" r:id="rId44"/>
    <p:sldId id="301" r:id="rId45"/>
    <p:sldId id="328" r:id="rId46"/>
    <p:sldId id="291" r:id="rId47"/>
    <p:sldId id="327" r:id="rId48"/>
    <p:sldId id="340" r:id="rId49"/>
    <p:sldId id="349" r:id="rId50"/>
    <p:sldId id="350" r:id="rId51"/>
    <p:sldId id="342" r:id="rId52"/>
    <p:sldId id="352" r:id="rId53"/>
    <p:sldId id="35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GoLzcK3ZUym5au0G3/B3A==" hashData="Mry4of1D9rdPI/XCVl2dVrPGM55Mm5vnM5ohGV/zstFD4mqJQEzx882bT/jCYpidF7inKFdoFAZPxzpODsSfe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1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16"/>
    <p:restoredTop sz="65224"/>
  </p:normalViewPr>
  <p:slideViewPr>
    <p:cSldViewPr snapToGrid="0" snapToObjects="1">
      <p:cViewPr varScale="1">
        <p:scale>
          <a:sx n="67" d="100"/>
          <a:sy n="67" d="100"/>
        </p:scale>
        <p:origin x="117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65DF6D-4047-8F40-ACEE-84098F73AC37}" type="datetimeFigureOut">
              <a:rPr lang="en-US" smtClean="0"/>
              <a:t>9/4/19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84BB4E-1A06-6543-9CFD-082A6388932A}" type="slidenum">
              <a:rPr lang="en-US" smtClean="0"/>
              <a:t>‹#›</a:t>
            </a:fld>
            <a:endParaRPr lang="en-US"/>
          </a:p>
        </p:txBody>
      </p:sp>
    </p:spTree>
    <p:extLst>
      <p:ext uri="{BB962C8B-B14F-4D97-AF65-F5344CB8AC3E}">
        <p14:creationId xmlns:p14="http://schemas.microsoft.com/office/powerpoint/2010/main" val="19519604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4BB4E-1A06-6543-9CFD-082A6388932A}" type="slidenum">
              <a:rPr lang="en-US" smtClean="0"/>
              <a:t>1</a:t>
            </a:fld>
            <a:endParaRPr lang="en-US"/>
          </a:p>
        </p:txBody>
      </p:sp>
    </p:spTree>
    <p:extLst>
      <p:ext uri="{BB962C8B-B14F-4D97-AF65-F5344CB8AC3E}">
        <p14:creationId xmlns:p14="http://schemas.microsoft.com/office/powerpoint/2010/main" val="3370491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Constructive Conversation Norms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5"/>
          </p:nvPr>
        </p:nvSpPr>
        <p:spPr/>
        <p:txBody>
          <a:bodyPr/>
          <a:lstStyle/>
          <a:p>
            <a:fld id="{8C84BB4E-1A06-6543-9CFD-082A6388932A}" type="slidenum">
              <a:rPr lang="en-US" smtClean="0"/>
              <a:t>11</a:t>
            </a:fld>
            <a:endParaRPr lang="en-US"/>
          </a:p>
        </p:txBody>
      </p:sp>
    </p:spTree>
    <p:extLst>
      <p:ext uri="{BB962C8B-B14F-4D97-AF65-F5344CB8AC3E}">
        <p14:creationId xmlns:p14="http://schemas.microsoft.com/office/powerpoint/2010/main" val="229303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775463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Conversation Norms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while playing a game.</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3268059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828869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3639132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2596781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88711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be introduced to the Constructive Conversation</a:t>
            </a:r>
            <a:r>
              <a:rPr lang="en-US" baseline="0" dirty="0"/>
              <a:t> Skill that will help us communicate ideas that we create and learn from each other.  That Constructive Conversation Skill is CREATE.  When we create, we say what we think or notice about something.  We will also establish conversation norms to ensure good listening and speaking skills.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643760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2685998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3640290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hand gesture</a:t>
            </a:r>
            <a:r>
              <a:rPr lang="en-US" baseline="0" dirty="0"/>
              <a:t> and phrase for CREATE</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1382514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210241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372122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3897757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displays or distributes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from Lesson 1. The </a:t>
            </a:r>
            <a:r>
              <a:rPr lang="en-US" sz="1200" b="1" kern="1200" dirty="0">
                <a:solidFill>
                  <a:schemeClr val="tx1"/>
                </a:solidFill>
                <a:effectLst/>
                <a:latin typeface="+mn-lt"/>
                <a:ea typeface="+mn-ea"/>
                <a:cs typeface="+mn-cs"/>
              </a:rPr>
              <a:t>Model Script will </a:t>
            </a:r>
            <a:r>
              <a:rPr lang="en-US" sz="1200" kern="1200" dirty="0">
                <a:solidFill>
                  <a:schemeClr val="tx1"/>
                </a:solidFill>
                <a:effectLst/>
                <a:latin typeface="+mn-lt"/>
                <a:ea typeface="+mn-ea"/>
                <a:cs typeface="+mn-cs"/>
              </a:rPr>
              <a:t>be analyzed and coded for the Conversation Norms and the Constructive Conversation Skills. Use the following codes: </a:t>
            </a:r>
          </a:p>
          <a:p>
            <a:endParaRPr lang="en-US" dirty="0"/>
          </a:p>
          <a:p>
            <a:r>
              <a:rPr lang="en-US" sz="1200" b="1" kern="1200" dirty="0">
                <a:solidFill>
                  <a:schemeClr val="tx1"/>
                </a:solidFill>
                <a:effectLst/>
                <a:latin typeface="+mn-lt"/>
                <a:ea typeface="+mn-ea"/>
                <a:cs typeface="+mn-cs"/>
              </a:rPr>
              <a:t>CR=Create </a:t>
            </a:r>
          </a:p>
          <a:p>
            <a:r>
              <a:rPr lang="en-US" sz="1200" b="1" kern="1200" dirty="0">
                <a:solidFill>
                  <a:schemeClr val="tx1"/>
                </a:solidFill>
                <a:effectLst/>
                <a:latin typeface="+mn-lt"/>
                <a:ea typeface="+mn-ea"/>
                <a:cs typeface="+mn-cs"/>
              </a:rPr>
              <a:t>CL=Clarify </a:t>
            </a:r>
          </a:p>
          <a:p>
            <a:r>
              <a:rPr lang="en-US" sz="1200" b="1" kern="1200" dirty="0">
                <a:solidFill>
                  <a:schemeClr val="tx1"/>
                </a:solidFill>
                <a:effectLst/>
                <a:latin typeface="+mn-lt"/>
                <a:ea typeface="+mn-ea"/>
                <a:cs typeface="+mn-cs"/>
              </a:rPr>
              <a:t>F=Fortify </a:t>
            </a:r>
            <a:endParaRPr lang="en-US" dirty="0"/>
          </a:p>
          <a:p>
            <a:r>
              <a:rPr lang="en-US" sz="1200" b="1" kern="1200" dirty="0">
                <a:solidFill>
                  <a:schemeClr val="tx1"/>
                </a:solidFill>
                <a:effectLst/>
                <a:latin typeface="+mn-lt"/>
                <a:ea typeface="+mn-ea"/>
                <a:cs typeface="+mn-cs"/>
              </a:rPr>
              <a:t>N=Negotiate </a:t>
            </a:r>
          </a:p>
          <a:p>
            <a:endParaRPr lang="en-US" dirty="0"/>
          </a:p>
          <a:p>
            <a:r>
              <a:rPr lang="en-US" sz="1200" b="1" kern="1200" dirty="0">
                <a:solidFill>
                  <a:schemeClr val="tx1"/>
                </a:solidFill>
                <a:effectLst/>
                <a:latin typeface="+mn-lt"/>
                <a:ea typeface="+mn-ea"/>
                <a:cs typeface="+mn-cs"/>
              </a:rPr>
              <a:t>Underline=language of the skill </a:t>
            </a:r>
            <a:endParaRPr lang="en-US" dirty="0"/>
          </a:p>
          <a:p>
            <a:r>
              <a:rPr lang="en-US" sz="1200" i="1" kern="1200" dirty="0">
                <a:solidFill>
                  <a:schemeClr val="tx1"/>
                </a:solidFill>
                <a:effectLst/>
                <a:latin typeface="+mn-lt"/>
                <a:ea typeface="+mn-ea"/>
                <a:cs typeface="+mn-cs"/>
              </a:rPr>
              <a:t>Let’s look at the </a:t>
            </a:r>
            <a:r>
              <a:rPr lang="en-US" sz="1200" b="1" i="1" kern="1200" dirty="0">
                <a:solidFill>
                  <a:schemeClr val="tx1"/>
                </a:solidFill>
                <a:effectLst/>
                <a:latin typeface="+mn-lt"/>
                <a:ea typeface="+mn-ea"/>
                <a:cs typeface="+mn-cs"/>
              </a:rPr>
              <a:t>Model Script </a:t>
            </a:r>
            <a:r>
              <a:rPr lang="en-US" sz="1200" i="1" kern="1200" dirty="0">
                <a:solidFill>
                  <a:schemeClr val="tx1"/>
                </a:solidFill>
                <a:effectLst/>
                <a:latin typeface="+mn-lt"/>
                <a:ea typeface="+mn-ea"/>
                <a:cs typeface="+mn-cs"/>
              </a:rPr>
              <a:t>to find evidence of the skills of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How are we using the visual text to guide our conversation? Read it to yourself as I read it aloud. Let’s look at the first set of turns.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Student A speaks and Student B responds. They are taking turns. Now, let’s look for the language of the skill. Look at Student A’s response. How does Student A use the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I see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also notice that Student A states what they notice in the visual text and prompts their partner by using the prompt starter. I know this is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so I will label it with </a:t>
            </a:r>
            <a:r>
              <a:rPr lang="en-US" sz="1200" b="1" i="1" kern="1200" dirty="0">
                <a:solidFill>
                  <a:schemeClr val="tx1"/>
                </a:solidFill>
                <a:effectLst/>
                <a:latin typeface="+mn-lt"/>
                <a:ea typeface="+mn-ea"/>
                <a:cs typeface="+mn-cs"/>
              </a:rPr>
              <a:t>CR </a:t>
            </a:r>
            <a:r>
              <a:rPr lang="en-US" sz="1200" i="1" kern="1200" dirty="0">
                <a:solidFill>
                  <a:schemeClr val="tx1"/>
                </a:solidFill>
                <a:effectLst/>
                <a:latin typeface="+mn-lt"/>
                <a:ea typeface="+mn-ea"/>
                <a:cs typeface="+mn-cs"/>
              </a:rPr>
              <a:t>(Write CR next to the response).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prompts students to go through the same process with the rest of the Model Conversation. Also, </a:t>
            </a:r>
            <a:r>
              <a:rPr lang="en-US" sz="1200" b="1" i="1" kern="1200" dirty="0">
                <a:solidFill>
                  <a:schemeClr val="tx1"/>
                </a:solidFill>
                <a:effectLst/>
                <a:latin typeface="+mn-lt"/>
                <a:ea typeface="+mn-ea"/>
                <a:cs typeface="+mn-cs"/>
              </a:rPr>
              <a:t>student A </a:t>
            </a:r>
            <a:r>
              <a:rPr lang="en-US" sz="1200" b="1" kern="1200" dirty="0">
                <a:solidFill>
                  <a:schemeClr val="tx1"/>
                </a:solidFill>
                <a:effectLst/>
                <a:latin typeface="+mn-lt"/>
                <a:ea typeface="+mn-ea"/>
                <a:cs typeface="+mn-cs"/>
              </a:rPr>
              <a:t>prompts student B to create an idea. </a:t>
            </a:r>
            <a:endParaRPr lang="en-US" b="1" dirty="0"/>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29</a:t>
            </a:fld>
            <a:endParaRPr lang="en-US"/>
          </a:p>
        </p:txBody>
      </p:sp>
    </p:spTree>
    <p:extLst>
      <p:ext uri="{BB962C8B-B14F-4D97-AF65-F5344CB8AC3E}">
        <p14:creationId xmlns:p14="http://schemas.microsoft.com/office/powerpoint/2010/main" val="2194691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086288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displays or distributes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from Lesson 1.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a:t>
            </a:r>
            <a:r>
              <a:rPr lang="en-US" sz="1200" b="1" i="1"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 “</a:t>
            </a:r>
            <a:r>
              <a:rPr lang="en-US" sz="1200" b="1" i="1" kern="1200" dirty="0">
                <a:solidFill>
                  <a:schemeClr val="tx1"/>
                </a:solidFill>
                <a:effectLst/>
                <a:latin typeface="+mn-lt"/>
                <a:ea typeface="+mn-ea"/>
                <a:cs typeface="+mn-cs"/>
              </a:rPr>
              <a:t>What do you notice in the visual text?</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will use questions and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See possible responses below. </a:t>
            </a:r>
          </a:p>
          <a:p>
            <a:pPr lvl="1"/>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 </a:t>
            </a:r>
            <a:endParaRPr lang="en-US" sz="12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At first, they responded to the prompt, but towards the end they went off topic </a:t>
            </a:r>
            <a:endParaRPr lang="en-US" sz="12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They did not build on each other’s ideas </a:t>
            </a: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2360953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also establish norms to ensure good listening and speaking skills.  Watch me as I model the five different conversation norms.  Then you will debrief with your conversation partner by addressing the </a:t>
            </a:r>
            <a:r>
              <a:rPr lang="en-US" b="1" baseline="0" dirty="0"/>
              <a:t>prompt: How did my partner and I demonstrate the conversation norms?</a:t>
            </a:r>
          </a:p>
          <a:p>
            <a:endParaRPr lang="en-US" b="1" baseline="0" dirty="0"/>
          </a:p>
          <a:p>
            <a:pPr marL="171450" indent="-171450">
              <a:buFont typeface="Arial"/>
              <a:buChar char="•"/>
            </a:pPr>
            <a:r>
              <a:rPr lang="en-US" b="1" baseline="0" dirty="0"/>
              <a:t>Use your think time</a:t>
            </a:r>
          </a:p>
          <a:p>
            <a:pPr marL="628650" lvl="1" indent="-171450">
              <a:buFont typeface="Arial"/>
              <a:buChar char="•"/>
            </a:pPr>
            <a:r>
              <a:rPr lang="en-US" b="1" baseline="0" dirty="0"/>
              <a:t>Say: </a:t>
            </a:r>
            <a:r>
              <a:rPr lang="en-US" b="0" baseline="0" dirty="0"/>
              <a:t>First, we focus on and read the entire visual text.  This means that we look at everything in the visual text.  Then we take time to think about what we have read or seen and how it makes sense to us.  In our minds, we think about the ideas we have.  We might ask ourselves questions about the visual text.  In our minds, we practice and say our ideas. </a:t>
            </a:r>
            <a:endParaRPr lang="en-US" b="1" baseline="0" dirty="0"/>
          </a:p>
          <a:p>
            <a:pPr marL="628650" lvl="1" indent="-171450">
              <a:buFont typeface="Arial"/>
              <a:buChar char="•"/>
            </a:pPr>
            <a:r>
              <a:rPr lang="en-US" b="1" baseline="0" dirty="0"/>
              <a:t>Demonstration: </a:t>
            </a:r>
            <a:r>
              <a:rPr lang="en-US" b="0" baseline="0" dirty="0"/>
              <a:t>Teacher models looking at the visual text and examining it closely, nodding head, and placing index finger on the temple of his/her head to demonstrate think time.</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I demonstrate think time?  After a minute, bring the students back to share-out.</a:t>
            </a:r>
            <a:endParaRPr lang="en-US" b="1" baseline="0" dirty="0"/>
          </a:p>
          <a:p>
            <a:pPr marL="1085850" lvl="2" indent="-171450">
              <a:buFont typeface="Arial"/>
              <a:buChar char="•"/>
            </a:pPr>
            <a:r>
              <a:rPr lang="en-US" b="1" baseline="0" dirty="0"/>
              <a:t>Targeted response: </a:t>
            </a:r>
            <a:r>
              <a:rPr lang="en-US" b="0" baseline="0" dirty="0"/>
              <a:t>I saw your eyes on the text; you put your finger on your temple to show you were thinking. </a:t>
            </a:r>
            <a:endParaRPr lang="en-US" b="1" baseline="0" dirty="0"/>
          </a:p>
          <a:p>
            <a:pPr marL="171450" indent="-171450">
              <a:buFont typeface="Arial"/>
              <a:buChar char="•"/>
            </a:pPr>
            <a:r>
              <a:rPr lang="en-US" b="1" baseline="0" dirty="0"/>
              <a:t>Use the language of the skill</a:t>
            </a:r>
          </a:p>
          <a:p>
            <a:pPr marL="628650" lvl="1" indent="-171450">
              <a:buFont typeface="Arial"/>
              <a:buChar char="•"/>
            </a:pPr>
            <a:r>
              <a:rPr lang="en-US" b="1" baseline="0" dirty="0"/>
              <a:t>Say: </a:t>
            </a:r>
            <a:r>
              <a:rPr lang="en-US" b="0" baseline="0" dirty="0"/>
              <a:t>First, we use the language of the skill (e.g., “My idea is,” “I think”) Then we share our ideas, we use the language of the skill to start our sentences and ask questions.</a:t>
            </a:r>
            <a:endParaRPr lang="en-US" b="1" baseline="0" dirty="0"/>
          </a:p>
          <a:p>
            <a:pPr marL="628650" lvl="1" indent="-171450">
              <a:buFont typeface="Arial"/>
              <a:buChar char="•"/>
            </a:pPr>
            <a:r>
              <a:rPr lang="en-US" b="1" baseline="0" dirty="0"/>
              <a:t>Demonstration: </a:t>
            </a:r>
            <a:r>
              <a:rPr lang="en-US" b="0" baseline="0" dirty="0"/>
              <a:t>The teacher will select a student with whom to model the following script using the visual text selected: </a:t>
            </a:r>
          </a:p>
          <a:p>
            <a:pPr marL="1085850" lvl="2" indent="-171450">
              <a:buFont typeface="Arial"/>
              <a:buChar char="•"/>
            </a:pPr>
            <a:r>
              <a:rPr lang="en-US" b="0" baseline="0" dirty="0"/>
              <a:t>Teacher: I notice…what do you notice?</a:t>
            </a:r>
          </a:p>
          <a:p>
            <a:pPr marL="1085850" lvl="2" indent="-171450">
              <a:buFont typeface="Arial"/>
              <a:buChar char="•"/>
            </a:pPr>
            <a:r>
              <a:rPr lang="en-US" b="0" baseline="0" dirty="0"/>
              <a:t>Student: I notice…what do you notice?</a:t>
            </a:r>
            <a:endParaRPr lang="en-US" b="1" baseline="0" dirty="0"/>
          </a:p>
          <a:p>
            <a:pPr marL="628650" lvl="1" indent="-171450">
              <a:buFont typeface="Arial"/>
              <a:buChar char="•"/>
            </a:pPr>
            <a:r>
              <a:rPr lang="en-US" b="1" baseline="0" dirty="0"/>
              <a:t>Debrief: </a:t>
            </a:r>
            <a:endParaRPr lang="en-US" b="0" baseline="0" dirty="0"/>
          </a:p>
          <a:p>
            <a:pPr marL="1085850" lvl="2" indent="-171450">
              <a:buFont typeface="Arial"/>
              <a:buChar char="•"/>
            </a:pPr>
            <a:r>
              <a:rPr lang="en-US" b="1" baseline="0" dirty="0"/>
              <a:t>Teacher: </a:t>
            </a:r>
            <a:r>
              <a:rPr lang="en-US" b="0" baseline="0" dirty="0"/>
              <a:t>Talk with your partner.  Answer the prompt: How did I use the language of the skill with my partner?  After 1 minute, bring the students back to share-out.</a:t>
            </a:r>
          </a:p>
          <a:p>
            <a:pPr marL="1085850" lvl="2" indent="-171450">
              <a:buFont typeface="Arial"/>
              <a:buChar char="•"/>
            </a:pPr>
            <a:r>
              <a:rPr lang="en-US" b="1" baseline="0" dirty="0"/>
              <a:t>Targeted Response: </a:t>
            </a:r>
            <a:r>
              <a:rPr lang="en-US" b="0" baseline="0" dirty="0"/>
              <a:t>I heard the teacher and partner using the response starter, “I notice.” </a:t>
            </a:r>
            <a:endParaRPr lang="en-US" b="1" baseline="0" dirty="0"/>
          </a:p>
          <a:p>
            <a:pPr marL="171450" indent="-171450">
              <a:buFont typeface="Arial"/>
              <a:buChar char="•"/>
            </a:pPr>
            <a:r>
              <a:rPr lang="en-US" b="1" baseline="0" dirty="0"/>
              <a:t>Use your conversation voice</a:t>
            </a:r>
          </a:p>
          <a:p>
            <a:pPr marL="628650" lvl="1" indent="-171450">
              <a:buFont typeface="Arial"/>
              <a:buChar char="•"/>
            </a:pPr>
            <a:r>
              <a:rPr lang="en-US" b="1" baseline="0" dirty="0"/>
              <a:t>Say: </a:t>
            </a:r>
            <a:r>
              <a:rPr lang="en-US" b="0" baseline="0" dirty="0"/>
              <a:t>Project your voice and speak clearly.</a:t>
            </a:r>
            <a:endParaRPr lang="en-US" b="1" baseline="0" dirty="0"/>
          </a:p>
          <a:p>
            <a:pPr marL="628650" lvl="1" indent="-171450">
              <a:buFont typeface="Arial"/>
              <a:buChar char="•"/>
            </a:pPr>
            <a:r>
              <a:rPr lang="en-US" b="1" baseline="0" dirty="0"/>
              <a:t>Demonstration: </a:t>
            </a:r>
            <a:r>
              <a:rPr lang="en-US" b="0" baseline="0" dirty="0"/>
              <a:t>Teacher selects a student volunteer.  They face each other and converse.  The teacher uses a clear voice.  The teacher and the student take turns and build on each other’s ideas.</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use our conversation voice?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The teacher used a clear voice; one person spoke at a time as they took turns.</a:t>
            </a:r>
            <a:endParaRPr lang="en-US" b="1" baseline="0" dirty="0"/>
          </a:p>
          <a:p>
            <a:pPr marL="171450" indent="-171450">
              <a:buFont typeface="Arial"/>
              <a:buChar char="•"/>
            </a:pPr>
            <a:r>
              <a:rPr lang="en-US" b="1" baseline="0" dirty="0"/>
              <a:t>Listen respectfully</a:t>
            </a:r>
          </a:p>
          <a:p>
            <a:pPr marL="628650" lvl="1" indent="-171450">
              <a:buFont typeface="Arial"/>
              <a:buChar char="•"/>
            </a:pPr>
            <a:r>
              <a:rPr lang="en-US" b="1" baseline="0" dirty="0"/>
              <a:t>Say: </a:t>
            </a:r>
            <a:r>
              <a:rPr lang="en-US" b="0" baseline="0" dirty="0"/>
              <a:t>One way to let your partner know you are listening is to focus on your partner.  Another way to let your partner know that you are listening to them is to restate, or say what your partner said.  This shows respectful listening and helps you understand your partner. </a:t>
            </a:r>
            <a:endParaRPr lang="en-US" b="1" baseline="0" dirty="0"/>
          </a:p>
          <a:p>
            <a:pPr marL="628650" lvl="1" indent="-171450">
              <a:buFont typeface="Arial"/>
              <a:buChar char="•"/>
            </a:pPr>
            <a:r>
              <a:rPr lang="en-US" b="1" baseline="0" dirty="0"/>
              <a:t>Demonstration:</a:t>
            </a:r>
            <a:r>
              <a:rPr lang="en-US" b="0" baseline="0" dirty="0"/>
              <a:t> The teacher lets the student begin the conversation using the visual text.  The teacher nods and acknowledges.  After the student shares, the teacher paraphrases what the student said with the following phrase: I heard you say…</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respectful listening and restating?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After the first speaker stopped talking, the teacher (other partner) paraphrase what they said to show respectful listening. </a:t>
            </a:r>
            <a:endParaRPr lang="en-US" b="1" baseline="0" dirty="0"/>
          </a:p>
          <a:p>
            <a:pPr marL="171450" indent="-171450">
              <a:buFont typeface="Arial"/>
              <a:buChar char="•"/>
            </a:pPr>
            <a:r>
              <a:rPr lang="en-US" b="1" baseline="0" dirty="0"/>
              <a:t>Take turns and build on each other’s ideas</a:t>
            </a:r>
          </a:p>
          <a:p>
            <a:pPr marL="628650" lvl="1" indent="-171450">
              <a:buFont typeface="Arial"/>
              <a:buChar char="•"/>
            </a:pPr>
            <a:r>
              <a:rPr lang="en-US" b="1" baseline="0" dirty="0"/>
              <a:t>Say: </a:t>
            </a:r>
            <a:r>
              <a:rPr lang="en-US" b="0" baseline="0" dirty="0"/>
              <a:t>To learn from each other, we have to share our best thinking.  We listen carefully so we can add to and make our partner’s ideas clearer.  Taking turns is everyone’s responsibility.  The goal of Constructive Conversation is to learn from each other. </a:t>
            </a:r>
            <a:endParaRPr lang="en-US" b="1" baseline="0" dirty="0"/>
          </a:p>
          <a:p>
            <a:pPr marL="628650" lvl="1" indent="-171450">
              <a:buFont typeface="Arial"/>
              <a:buChar char="•"/>
            </a:pPr>
            <a:r>
              <a:rPr lang="en-US" b="1" baseline="0" dirty="0"/>
              <a:t>Demonstration: </a:t>
            </a:r>
            <a:r>
              <a:rPr lang="en-US" b="0" baseline="0" dirty="0"/>
              <a:t>The teacher and a student volunteer model building on each other’s ideas using the visual text.</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taking turns and building on each other’s ideas?</a:t>
            </a:r>
            <a:endParaRPr lang="en-US" b="1" baseline="0" dirty="0"/>
          </a:p>
          <a:p>
            <a:pPr marL="1085850" lvl="2" indent="-171450">
              <a:buFont typeface="Arial"/>
              <a:buChar char="•"/>
            </a:pPr>
            <a:r>
              <a:rPr lang="en-US" b="1" baseline="0" dirty="0"/>
              <a:t>Targeted Response: </a:t>
            </a:r>
            <a:r>
              <a:rPr lang="en-US" b="0" baseline="0" dirty="0"/>
              <a:t>Each partner took a turn and added to the other partner’s idea.</a:t>
            </a:r>
            <a:endParaRPr lang="en-US" b="1" baseline="0" dirty="0"/>
          </a:p>
          <a:p>
            <a:endParaRPr lang="en-US" dirty="0"/>
          </a:p>
        </p:txBody>
      </p:sp>
      <p:sp>
        <p:nvSpPr>
          <p:cNvPr id="4" name="Slide Number Placeholder 3"/>
          <p:cNvSpPr>
            <a:spLocks noGrp="1"/>
          </p:cNvSpPr>
          <p:nvPr>
            <p:ph type="sldNum" sz="quarter" idx="5"/>
          </p:nvPr>
        </p:nvSpPr>
        <p:spPr/>
        <p:txBody>
          <a:bodyPr/>
          <a:lstStyle/>
          <a:p>
            <a:fld id="{8C84BB4E-1A06-6543-9CFD-082A6388932A}" type="slidenum">
              <a:rPr lang="en-US" smtClean="0"/>
              <a:t>3</a:t>
            </a:fld>
            <a:endParaRPr lang="en-US"/>
          </a:p>
        </p:txBody>
      </p:sp>
    </p:spTree>
    <p:extLst>
      <p:ext uri="{BB962C8B-B14F-4D97-AF65-F5344CB8AC3E}">
        <p14:creationId xmlns:p14="http://schemas.microsoft.com/office/powerpoint/2010/main" val="1666047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strike="sngStrike" kern="1200" dirty="0">
                <a:solidFill>
                  <a:schemeClr val="tx1"/>
                </a:solidFill>
                <a:effectLst/>
                <a:latin typeface="+mn-lt"/>
                <a:ea typeface="+mn-ea"/>
                <a:cs typeface="+mn-cs"/>
              </a:rPr>
              <a:t>text</a:t>
            </a:r>
            <a:r>
              <a:rPr lang="en-US" sz="1200" kern="1200" dirty="0">
                <a:solidFill>
                  <a:schemeClr val="tx1"/>
                </a:solidFill>
                <a:effectLst/>
                <a:latin typeface="+mn-lt"/>
                <a:ea typeface="+mn-ea"/>
                <a:cs typeface="+mn-cs"/>
              </a:rPr>
              <a:t> indicates what the teacher should cross out as the text is being revised.</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Bold</a:t>
            </a:r>
            <a:r>
              <a:rPr lang="en-US" sz="1200" kern="1200" dirty="0">
                <a:solidFill>
                  <a:schemeClr val="tx1"/>
                </a:solidFill>
                <a:effectLst/>
                <a:latin typeface="+mn-lt"/>
                <a:ea typeface="+mn-ea"/>
                <a:cs typeface="+mn-cs"/>
              </a:rPr>
              <a:t> indicates language revised.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b="1" kern="1200" dirty="0">
                <a:solidFill>
                  <a:schemeClr val="tx1"/>
                </a:solidFill>
                <a:effectLst/>
                <a:latin typeface="+mn-lt"/>
                <a:ea typeface="+mn-ea"/>
                <a:cs typeface="+mn-cs"/>
              </a:rPr>
              <a:t>notice </a:t>
            </a:r>
            <a:r>
              <a:rPr lang="en-US" sz="1200" strike="sngStrike" kern="1200" dirty="0">
                <a:solidFill>
                  <a:schemeClr val="tx1"/>
                </a:solidFill>
                <a:effectLst/>
                <a:latin typeface="+mn-lt"/>
                <a:ea typeface="+mn-ea"/>
                <a:cs typeface="+mn-cs"/>
              </a:rPr>
              <a:t>see </a:t>
            </a:r>
            <a:r>
              <a:rPr lang="en-US" sz="1200" kern="1200" dirty="0">
                <a:solidFill>
                  <a:schemeClr val="tx1"/>
                </a:solidFill>
                <a:effectLst/>
                <a:latin typeface="+mn-lt"/>
                <a:ea typeface="+mn-ea"/>
                <a:cs typeface="+mn-cs"/>
              </a:rPr>
              <a:t>the animals </a:t>
            </a:r>
            <a:r>
              <a:rPr lang="en-US" sz="1200" b="1" kern="1200" dirty="0">
                <a:solidFill>
                  <a:schemeClr val="tx1"/>
                </a:solidFill>
                <a:effectLst/>
                <a:latin typeface="+mn-lt"/>
                <a:ea typeface="+mn-ea"/>
                <a:cs typeface="+mn-cs"/>
              </a:rPr>
              <a:t>in a garden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b="1" kern="1200" dirty="0">
                <a:solidFill>
                  <a:schemeClr val="tx1"/>
                </a:solidFill>
                <a:effectLst/>
                <a:latin typeface="+mn-lt"/>
                <a:ea typeface="+mn-ea"/>
                <a:cs typeface="+mn-cs"/>
              </a:rPr>
              <a:t>notice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animals</a:t>
            </a:r>
            <a:r>
              <a:rPr lang="en-US" sz="1200" strike="sngStrike" kern="1200" dirty="0">
                <a:solidFill>
                  <a:schemeClr val="tx1"/>
                </a:solidFill>
                <a:effectLst/>
                <a:latin typeface="+mn-lt"/>
                <a:ea typeface="+mn-ea"/>
                <a:cs typeface="+mn-cs"/>
              </a:rPr>
              <a:t>, too.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They are planting.  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t>
            </a:r>
            <a:r>
              <a:rPr lang="en-US" sz="1200" b="1" strike="sngStrike" kern="1200" dirty="0">
                <a:solidFill>
                  <a:schemeClr val="tx1"/>
                </a:solidFill>
                <a:effectLst/>
                <a:latin typeface="+mn-lt"/>
                <a:ea typeface="+mn-ea"/>
                <a:cs typeface="+mn-cs"/>
              </a:rPr>
              <a:t>B</a:t>
            </a:r>
            <a:r>
              <a:rPr lang="en-US" sz="1200" b="1" kern="1200" dirty="0">
                <a:solidFill>
                  <a:schemeClr val="tx1"/>
                </a:solidFill>
                <a:effectLst/>
                <a:latin typeface="+mn-lt"/>
                <a:ea typeface="+mn-ea"/>
                <a:cs typeface="+mn-cs"/>
              </a:rPr>
              <a:t>:A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a turtle </a:t>
            </a:r>
            <a:r>
              <a:rPr lang="en-US" sz="1200" b="1" kern="1200" dirty="0">
                <a:solidFill>
                  <a:schemeClr val="tx1"/>
                </a:solidFill>
                <a:effectLst/>
                <a:latin typeface="+mn-lt"/>
                <a:ea typeface="+mn-ea"/>
                <a:cs typeface="+mn-cs"/>
              </a:rPr>
              <a:t>raking the ground</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a:t>
            </a:r>
            <a:r>
              <a:rPr lang="en-US" sz="1200" kern="1200" dirty="0">
                <a:solidFill>
                  <a:schemeClr val="tx1"/>
                </a:solidFill>
                <a:effectLst/>
                <a:latin typeface="+mn-lt"/>
                <a:ea typeface="+mn-ea"/>
                <a:cs typeface="+mn-cs"/>
              </a:rPr>
              <a:t> there is a</a:t>
            </a:r>
            <a:r>
              <a:rPr lang="en-US" sz="1200" b="1" kern="1200" dirty="0">
                <a:solidFill>
                  <a:schemeClr val="tx1"/>
                </a:solidFill>
                <a:effectLst/>
                <a:latin typeface="+mn-lt"/>
                <a:ea typeface="+mn-ea"/>
                <a:cs typeface="+mn-cs"/>
              </a:rPr>
              <a:t> fox </a:t>
            </a:r>
            <a:r>
              <a:rPr lang="en-US" sz="1200" strike="sngStrike" kern="1200" dirty="0">
                <a:solidFill>
                  <a:schemeClr val="tx1"/>
                </a:solidFill>
                <a:effectLst/>
                <a:latin typeface="+mn-lt"/>
                <a:ea typeface="+mn-ea"/>
                <a:cs typeface="+mn-cs"/>
              </a:rPr>
              <a:t>rake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raking, too.</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a:t>
            </a:r>
            <a:r>
              <a:rPr lang="en-US" sz="1200" kern="1200" dirty="0">
                <a:solidFill>
                  <a:schemeClr val="tx1"/>
                </a:solidFill>
                <a:effectLst/>
                <a:latin typeface="+mn-lt"/>
                <a:ea typeface="+mn-ea"/>
                <a:cs typeface="+mn-cs"/>
              </a:rPr>
              <a:t> there is a </a:t>
            </a:r>
            <a:r>
              <a:rPr lang="en-US" sz="1200" b="1" kern="1200" dirty="0">
                <a:solidFill>
                  <a:schemeClr val="tx1"/>
                </a:solidFill>
                <a:effectLst/>
                <a:latin typeface="+mn-lt"/>
                <a:ea typeface="+mn-ea"/>
                <a:cs typeface="+mn-cs"/>
              </a:rPr>
              <a:t>raccoon holding a</a:t>
            </a:r>
            <a:r>
              <a:rPr lang="en-US" sz="1200" kern="1200" dirty="0">
                <a:solidFill>
                  <a:schemeClr val="tx1"/>
                </a:solidFill>
                <a:effectLst/>
                <a:latin typeface="+mn-lt"/>
                <a:ea typeface="+mn-ea"/>
                <a:cs typeface="+mn-cs"/>
              </a:rPr>
              <a:t> shovel.</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a shovel </a:t>
            </a:r>
            <a:r>
              <a:rPr lang="en-US" sz="1200" b="1" kern="1200" dirty="0">
                <a:solidFill>
                  <a:schemeClr val="tx1"/>
                </a:solidFill>
                <a:effectLst/>
                <a:latin typeface="+mn-lt"/>
                <a:ea typeface="+mn-ea"/>
                <a:cs typeface="+mn-cs"/>
              </a:rPr>
              <a:t>on the ground</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that</a:t>
            </a:r>
            <a:r>
              <a:rPr lang="en-US" sz="1200" kern="1200" dirty="0">
                <a:solidFill>
                  <a:schemeClr val="tx1"/>
                </a:solidFill>
                <a:effectLst/>
                <a:latin typeface="+mn-lt"/>
                <a:ea typeface="+mn-ea"/>
                <a:cs typeface="+mn-cs"/>
              </a:rPr>
              <a:t> there is a bunny </a:t>
            </a:r>
            <a:r>
              <a:rPr lang="en-US" sz="1200" b="1" kern="1200" dirty="0">
                <a:solidFill>
                  <a:schemeClr val="tx1"/>
                </a:solidFill>
                <a:effectLst/>
                <a:latin typeface="+mn-lt"/>
                <a:ea typeface="+mn-ea"/>
                <a:cs typeface="+mn-cs"/>
              </a:rPr>
              <a:t>rabbit jumping</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like carrots. </a:t>
            </a:r>
            <a:r>
              <a:rPr lang="en-US" sz="1200" b="1" kern="1200" dirty="0">
                <a:solidFill>
                  <a:schemeClr val="tx1"/>
                </a:solidFill>
                <a:effectLst/>
                <a:latin typeface="+mn-lt"/>
                <a:ea typeface="+mn-ea"/>
                <a:cs typeface="+mn-cs"/>
              </a:rPr>
              <a:t>Three of the animals are working.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Refer to class revised </a:t>
            </a:r>
            <a:r>
              <a:rPr lang="en-US" b="1" dirty="0">
                <a:effectLst/>
              </a:rPr>
              <a:t>Non-Model</a:t>
            </a:r>
            <a:r>
              <a:rPr lang="en-US" dirty="0">
                <a:effectLst/>
              </a:rPr>
              <a:t>, have pairs read.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1536620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52896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CREATE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3473605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3236499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CREATE.  When we observe or read something new we have many thoughts and ideas.  As we engage in a CREATE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2739796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FOCUS is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Listen respectfully</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Take turns and build on each other’s ideas</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also establish norms to ensure good listening and speaking skills.  Watch me as I model the five different conversation norms.  Then you will debrief with your conversation partner by addressing the </a:t>
            </a:r>
            <a:r>
              <a:rPr lang="en-US" b="1" baseline="0" dirty="0"/>
              <a:t>prompt: How did my partner and I demonstrate the conversation norms?</a:t>
            </a:r>
          </a:p>
          <a:p>
            <a:endParaRPr lang="en-US" b="1" baseline="0" dirty="0"/>
          </a:p>
          <a:p>
            <a:pPr marL="171450" indent="-171450">
              <a:buFont typeface="Arial"/>
              <a:buChar char="•"/>
            </a:pPr>
            <a:r>
              <a:rPr lang="en-US" b="1" baseline="0" dirty="0"/>
              <a:t>Use your think time</a:t>
            </a:r>
          </a:p>
          <a:p>
            <a:pPr marL="628650" lvl="1" indent="-171450">
              <a:buFont typeface="Arial"/>
              <a:buChar char="•"/>
            </a:pPr>
            <a:r>
              <a:rPr lang="en-US" b="1" baseline="0" dirty="0"/>
              <a:t>Say: </a:t>
            </a:r>
            <a:r>
              <a:rPr lang="en-US" b="0" baseline="0" dirty="0"/>
              <a:t>First, we focus on and read the entire visual text.  This means that we look at everything in the visual text.  Then we take time to think about what we have read or seen and how it makes sense to us.  In our minds, we think about the ideas we have.  We might ask ourselves questions about the visual text.  In our minds, we practice and say our ideas. </a:t>
            </a:r>
            <a:endParaRPr lang="en-US" b="1" baseline="0" dirty="0"/>
          </a:p>
          <a:p>
            <a:pPr marL="628650" lvl="1" indent="-171450">
              <a:buFont typeface="Arial"/>
              <a:buChar char="•"/>
            </a:pPr>
            <a:r>
              <a:rPr lang="en-US" b="1" baseline="0" dirty="0"/>
              <a:t>Demonstration: </a:t>
            </a:r>
            <a:r>
              <a:rPr lang="en-US" b="0" baseline="0" dirty="0"/>
              <a:t>Teacher models looking at the visual text and examining it closely, nodding head, and placing index finger on the temple of his/her head to demonstrate think time.</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I demonstrate think time?  After a minute, bring the students back to share-out.</a:t>
            </a:r>
            <a:endParaRPr lang="en-US" b="1" baseline="0" dirty="0"/>
          </a:p>
          <a:p>
            <a:pPr marL="1085850" lvl="2" indent="-171450">
              <a:buFont typeface="Arial"/>
              <a:buChar char="•"/>
            </a:pPr>
            <a:r>
              <a:rPr lang="en-US" b="1" baseline="0" dirty="0"/>
              <a:t>Targeted response: </a:t>
            </a:r>
            <a:r>
              <a:rPr lang="en-US" b="0" baseline="0" dirty="0"/>
              <a:t>I saw your eyes on the text; you put your finger on your temple to show you were thinking. </a:t>
            </a:r>
            <a:endParaRPr lang="en-US" b="1" baseline="0" dirty="0"/>
          </a:p>
          <a:p>
            <a:pPr marL="171450" indent="-171450">
              <a:buFont typeface="Arial"/>
              <a:buChar char="•"/>
            </a:pPr>
            <a:r>
              <a:rPr lang="en-US" b="1" baseline="0" dirty="0"/>
              <a:t>Use the language of the skill</a:t>
            </a:r>
          </a:p>
          <a:p>
            <a:pPr marL="628650" lvl="1" indent="-171450">
              <a:buFont typeface="Arial"/>
              <a:buChar char="•"/>
            </a:pPr>
            <a:r>
              <a:rPr lang="en-US" b="1" baseline="0" dirty="0"/>
              <a:t>Say: </a:t>
            </a:r>
            <a:r>
              <a:rPr lang="en-US" b="0" baseline="0" dirty="0"/>
              <a:t>First, we use the language of the skill (e.g., “My idea is,” “I think”) Then we share our ideas, we use the language of the skill to start our sentences and ask questions.</a:t>
            </a:r>
            <a:endParaRPr lang="en-US" b="1" baseline="0" dirty="0"/>
          </a:p>
          <a:p>
            <a:pPr marL="628650" lvl="1" indent="-171450">
              <a:buFont typeface="Arial"/>
              <a:buChar char="•"/>
            </a:pPr>
            <a:r>
              <a:rPr lang="en-US" b="1" baseline="0" dirty="0"/>
              <a:t>Demonstration: </a:t>
            </a:r>
            <a:r>
              <a:rPr lang="en-US" b="0" baseline="0" dirty="0"/>
              <a:t>The teacher will select a student with whom to model the following script using the visual text selected: </a:t>
            </a:r>
          </a:p>
          <a:p>
            <a:pPr marL="1085850" lvl="2" indent="-171450">
              <a:buFont typeface="Arial"/>
              <a:buChar char="•"/>
            </a:pPr>
            <a:r>
              <a:rPr lang="en-US" b="0" baseline="0" dirty="0"/>
              <a:t>Teacher: I notice…what do you notice?</a:t>
            </a:r>
          </a:p>
          <a:p>
            <a:pPr marL="1085850" lvl="2" indent="-171450">
              <a:buFont typeface="Arial"/>
              <a:buChar char="•"/>
            </a:pPr>
            <a:r>
              <a:rPr lang="en-US" b="0" baseline="0" dirty="0"/>
              <a:t>Student: I notice…what do you notice?</a:t>
            </a:r>
            <a:endParaRPr lang="en-US" b="1" baseline="0" dirty="0"/>
          </a:p>
          <a:p>
            <a:pPr marL="628650" lvl="1" indent="-171450">
              <a:buFont typeface="Arial"/>
              <a:buChar char="•"/>
            </a:pPr>
            <a:r>
              <a:rPr lang="en-US" b="1" baseline="0" dirty="0"/>
              <a:t>Debrief: </a:t>
            </a:r>
            <a:endParaRPr lang="en-US" b="0" baseline="0" dirty="0"/>
          </a:p>
          <a:p>
            <a:pPr marL="1085850" lvl="2" indent="-171450">
              <a:buFont typeface="Arial"/>
              <a:buChar char="•"/>
            </a:pPr>
            <a:r>
              <a:rPr lang="en-US" b="1" baseline="0" dirty="0"/>
              <a:t>Teacher: </a:t>
            </a:r>
            <a:r>
              <a:rPr lang="en-US" b="0" baseline="0" dirty="0"/>
              <a:t>Talk with your partner.  Answer the prompt: How did I use the language of the skill with my partner?  After 1 minute, bring the students back to share-out.</a:t>
            </a:r>
          </a:p>
          <a:p>
            <a:pPr marL="1085850" lvl="2" indent="-171450">
              <a:buFont typeface="Arial"/>
              <a:buChar char="•"/>
            </a:pPr>
            <a:r>
              <a:rPr lang="en-US" b="1" baseline="0" dirty="0"/>
              <a:t>Targeted Response: </a:t>
            </a:r>
            <a:r>
              <a:rPr lang="en-US" b="0" baseline="0" dirty="0"/>
              <a:t>I heard the teacher and partner using the response starter, “I notice.” </a:t>
            </a:r>
            <a:endParaRPr lang="en-US" b="1" baseline="0" dirty="0"/>
          </a:p>
          <a:p>
            <a:pPr marL="171450" indent="-171450">
              <a:buFont typeface="Arial"/>
              <a:buChar char="•"/>
            </a:pPr>
            <a:r>
              <a:rPr lang="en-US" b="1" baseline="0" dirty="0"/>
              <a:t>Use your conversation voice</a:t>
            </a:r>
          </a:p>
          <a:p>
            <a:pPr marL="628650" lvl="1" indent="-171450">
              <a:buFont typeface="Arial"/>
              <a:buChar char="•"/>
            </a:pPr>
            <a:r>
              <a:rPr lang="en-US" b="1" baseline="0" dirty="0"/>
              <a:t>Say: </a:t>
            </a:r>
            <a:r>
              <a:rPr lang="en-US" b="0" baseline="0" dirty="0"/>
              <a:t>Project your voice and speak clearly.</a:t>
            </a:r>
            <a:endParaRPr lang="en-US" b="1" baseline="0" dirty="0"/>
          </a:p>
          <a:p>
            <a:pPr marL="628650" lvl="1" indent="-171450">
              <a:buFont typeface="Arial"/>
              <a:buChar char="•"/>
            </a:pPr>
            <a:r>
              <a:rPr lang="en-US" b="1" baseline="0" dirty="0"/>
              <a:t>Demonstration: </a:t>
            </a:r>
            <a:r>
              <a:rPr lang="en-US" b="0" baseline="0" dirty="0"/>
              <a:t>Teacher selects a student volunteer.  They face each other and converse.  The teacher uses a clear voice.  The teacher and the student take turns and build on each other’s ideas.</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use our conversation voice?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The teacher used a clear voice; one person spoke at a time as they took turns.</a:t>
            </a:r>
            <a:endParaRPr lang="en-US" b="1" baseline="0" dirty="0"/>
          </a:p>
          <a:p>
            <a:pPr marL="171450" indent="-171450">
              <a:buFont typeface="Arial"/>
              <a:buChar char="•"/>
            </a:pPr>
            <a:r>
              <a:rPr lang="en-US" b="1" baseline="0" dirty="0"/>
              <a:t>Listen respectfully</a:t>
            </a:r>
          </a:p>
          <a:p>
            <a:pPr marL="628650" lvl="1" indent="-171450">
              <a:buFont typeface="Arial"/>
              <a:buChar char="•"/>
            </a:pPr>
            <a:r>
              <a:rPr lang="en-US" b="1" baseline="0" dirty="0"/>
              <a:t>Say: </a:t>
            </a:r>
            <a:r>
              <a:rPr lang="en-US" b="0" baseline="0" dirty="0"/>
              <a:t>One way to let your partner know you are listening is to focus on your partner.  Another way to let your partner know that you are listening to them is to restate, or say what your partner said.  This shows respectful listening and helps you understand your partner. </a:t>
            </a:r>
            <a:endParaRPr lang="en-US" b="1" baseline="0" dirty="0"/>
          </a:p>
          <a:p>
            <a:pPr marL="628650" lvl="1" indent="-171450">
              <a:buFont typeface="Arial"/>
              <a:buChar char="•"/>
            </a:pPr>
            <a:r>
              <a:rPr lang="en-US" b="1" baseline="0" dirty="0"/>
              <a:t>Demonstration:</a:t>
            </a:r>
            <a:r>
              <a:rPr lang="en-US" b="0" baseline="0" dirty="0"/>
              <a:t> The teacher lets the student begin the conversation using the visual text.  The teacher nods and acknowledges.  After the student shares, the teacher paraphrases what the student said with the following phrase: I heard you say…</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respectful listening and restating?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After the first speaker stopped talking, the teacher (other partner) paraphrase what they said to show respectful listening. </a:t>
            </a:r>
            <a:endParaRPr lang="en-US" b="1" baseline="0" dirty="0"/>
          </a:p>
          <a:p>
            <a:pPr marL="171450" indent="-171450">
              <a:buFont typeface="Arial"/>
              <a:buChar char="•"/>
            </a:pPr>
            <a:r>
              <a:rPr lang="en-US" b="1" baseline="0" dirty="0"/>
              <a:t>Take turns and build on each other’s ideas</a:t>
            </a:r>
          </a:p>
          <a:p>
            <a:pPr marL="628650" lvl="1" indent="-171450">
              <a:buFont typeface="Arial"/>
              <a:buChar char="•"/>
            </a:pPr>
            <a:r>
              <a:rPr lang="en-US" b="1" baseline="0" dirty="0"/>
              <a:t>Say: </a:t>
            </a:r>
            <a:r>
              <a:rPr lang="en-US" b="0" baseline="0" dirty="0"/>
              <a:t>To learn from each other, we have to share our best thinking.  We listen carefully so we can add to and make our partner’s ideas clearer.  Taking turns is everyone’s responsibility.  The goal of Constructive Conversation is to learn from each other. </a:t>
            </a:r>
            <a:endParaRPr lang="en-US" b="1" baseline="0" dirty="0"/>
          </a:p>
          <a:p>
            <a:pPr marL="628650" lvl="1" indent="-171450">
              <a:buFont typeface="Arial"/>
              <a:buChar char="•"/>
            </a:pPr>
            <a:r>
              <a:rPr lang="en-US" b="1" baseline="0" dirty="0"/>
              <a:t>Demonstration: </a:t>
            </a:r>
            <a:r>
              <a:rPr lang="en-US" b="0" baseline="0" dirty="0"/>
              <a:t>The teacher and a student volunteer model building on each other’s ideas using the visual text.</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taking turns and building on each other’s ideas?</a:t>
            </a:r>
            <a:endParaRPr lang="en-US" b="1" baseline="0" dirty="0"/>
          </a:p>
          <a:p>
            <a:pPr marL="1085850" lvl="2" indent="-171450">
              <a:buFont typeface="Arial"/>
              <a:buChar char="•"/>
            </a:pPr>
            <a:r>
              <a:rPr lang="en-US" b="1" baseline="0" dirty="0"/>
              <a:t>Targeted Response: </a:t>
            </a:r>
            <a:r>
              <a:rPr lang="en-US" b="0" baseline="0" dirty="0"/>
              <a:t>Each partner took a turn and added to the other partner’s idea.</a:t>
            </a:r>
            <a:endParaRPr lang="en-US" b="1" baseline="0" dirty="0"/>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2736628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2761396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3082023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3930939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will use questions and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endParaRPr lang="en-US" dirty="0"/>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also establish norms to ensure good listening and speaking skills.  Watch me as I model the five different conversation norms.  Then you will debrief with your conversation partner by addressing the </a:t>
            </a:r>
            <a:r>
              <a:rPr lang="en-US" b="1" baseline="0" dirty="0"/>
              <a:t>prompt: How did my partner and I demonstrate the conversation norms?</a:t>
            </a:r>
          </a:p>
          <a:p>
            <a:endParaRPr lang="en-US" b="1" baseline="0" dirty="0"/>
          </a:p>
          <a:p>
            <a:pPr marL="171450" indent="-171450">
              <a:buFont typeface="Arial"/>
              <a:buChar char="•"/>
            </a:pPr>
            <a:r>
              <a:rPr lang="en-US" b="1" baseline="0" dirty="0"/>
              <a:t>Use your think time</a:t>
            </a:r>
          </a:p>
          <a:p>
            <a:pPr marL="628650" lvl="1" indent="-171450">
              <a:buFont typeface="Arial"/>
              <a:buChar char="•"/>
            </a:pPr>
            <a:r>
              <a:rPr lang="en-US" b="1" baseline="0" dirty="0"/>
              <a:t>Say: </a:t>
            </a:r>
            <a:r>
              <a:rPr lang="en-US" b="0" baseline="0" dirty="0"/>
              <a:t>First, we focus on and read the entire visual text.  This means that we look at everything in the visual text.  Then we take time to think about what we have read or seen and how it makes sense to us.  In our minds, we think about the ideas we have.  We might ask ourselves questions about the visual text.  In our minds, we practice and say our ideas. </a:t>
            </a:r>
            <a:endParaRPr lang="en-US" b="1" baseline="0" dirty="0"/>
          </a:p>
          <a:p>
            <a:pPr marL="628650" lvl="1" indent="-171450">
              <a:buFont typeface="Arial"/>
              <a:buChar char="•"/>
            </a:pPr>
            <a:r>
              <a:rPr lang="en-US" b="1" baseline="0" dirty="0"/>
              <a:t>Demonstration: </a:t>
            </a:r>
            <a:r>
              <a:rPr lang="en-US" b="0" baseline="0" dirty="0"/>
              <a:t>Teacher models looking at the visual text and examining it closely, nodding head, and placing index finger on the temple of his/her head to demonstrate think time.</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I demonstrate think time?  After a minute, bring the students back to share-out.</a:t>
            </a:r>
            <a:endParaRPr lang="en-US" b="1" baseline="0" dirty="0"/>
          </a:p>
          <a:p>
            <a:pPr marL="1085850" lvl="2" indent="-171450">
              <a:buFont typeface="Arial"/>
              <a:buChar char="•"/>
            </a:pPr>
            <a:r>
              <a:rPr lang="en-US" b="1" baseline="0" dirty="0"/>
              <a:t>Targeted response: </a:t>
            </a:r>
            <a:r>
              <a:rPr lang="en-US" b="0" baseline="0" dirty="0"/>
              <a:t>I saw your eyes on the text; you put your finger on your temple to show you were thinking. </a:t>
            </a:r>
            <a:endParaRPr lang="en-US" b="1" baseline="0" dirty="0"/>
          </a:p>
          <a:p>
            <a:pPr marL="171450" indent="-171450">
              <a:buFont typeface="Arial"/>
              <a:buChar char="•"/>
            </a:pPr>
            <a:r>
              <a:rPr lang="en-US" b="1" baseline="0" dirty="0"/>
              <a:t>Use the language of the skill</a:t>
            </a:r>
          </a:p>
          <a:p>
            <a:pPr marL="628650" lvl="1" indent="-171450">
              <a:buFont typeface="Arial"/>
              <a:buChar char="•"/>
            </a:pPr>
            <a:r>
              <a:rPr lang="en-US" b="1" baseline="0" dirty="0"/>
              <a:t>Say: </a:t>
            </a:r>
            <a:r>
              <a:rPr lang="en-US" b="0" baseline="0" dirty="0"/>
              <a:t>First, we use the language of the skill (e.g., “My idea is,” “I think”) Then we share our ideas, we use the language of the skill to start our sentences and ask questions.</a:t>
            </a:r>
            <a:endParaRPr lang="en-US" b="1" baseline="0" dirty="0"/>
          </a:p>
          <a:p>
            <a:pPr marL="628650" lvl="1" indent="-171450">
              <a:buFont typeface="Arial"/>
              <a:buChar char="•"/>
            </a:pPr>
            <a:r>
              <a:rPr lang="en-US" b="1" baseline="0" dirty="0"/>
              <a:t>Demonstration: </a:t>
            </a:r>
            <a:r>
              <a:rPr lang="en-US" b="0" baseline="0" dirty="0"/>
              <a:t>The teacher will select a student with whom to model the following script using the visual text selected: </a:t>
            </a:r>
          </a:p>
          <a:p>
            <a:pPr marL="1085850" lvl="2" indent="-171450">
              <a:buFont typeface="Arial"/>
              <a:buChar char="•"/>
            </a:pPr>
            <a:r>
              <a:rPr lang="en-US" b="0" baseline="0" dirty="0"/>
              <a:t>Teacher: I notice…what do you notice?</a:t>
            </a:r>
          </a:p>
          <a:p>
            <a:pPr marL="1085850" lvl="2" indent="-171450">
              <a:buFont typeface="Arial"/>
              <a:buChar char="•"/>
            </a:pPr>
            <a:r>
              <a:rPr lang="en-US" b="0" baseline="0" dirty="0"/>
              <a:t>Student: I notice…what do you notice?</a:t>
            </a:r>
            <a:endParaRPr lang="en-US" b="1" baseline="0" dirty="0"/>
          </a:p>
          <a:p>
            <a:pPr marL="628650" lvl="1" indent="-171450">
              <a:buFont typeface="Arial"/>
              <a:buChar char="•"/>
            </a:pPr>
            <a:r>
              <a:rPr lang="en-US" b="1" baseline="0" dirty="0"/>
              <a:t>Debrief: </a:t>
            </a:r>
            <a:endParaRPr lang="en-US" b="0" baseline="0" dirty="0"/>
          </a:p>
          <a:p>
            <a:pPr marL="1085850" lvl="2" indent="-171450">
              <a:buFont typeface="Arial"/>
              <a:buChar char="•"/>
            </a:pPr>
            <a:r>
              <a:rPr lang="en-US" b="1" baseline="0" dirty="0"/>
              <a:t>Teacher: </a:t>
            </a:r>
            <a:r>
              <a:rPr lang="en-US" b="0" baseline="0" dirty="0"/>
              <a:t>Talk with your partner.  Answer the prompt: How did I use the language of the skill with my partner?  After 1 minute, bring the students back to share-out.</a:t>
            </a:r>
          </a:p>
          <a:p>
            <a:pPr marL="1085850" lvl="2" indent="-171450">
              <a:buFont typeface="Arial"/>
              <a:buChar char="•"/>
            </a:pPr>
            <a:r>
              <a:rPr lang="en-US" b="1" baseline="0" dirty="0"/>
              <a:t>Targeted Response: </a:t>
            </a:r>
            <a:r>
              <a:rPr lang="en-US" b="0" baseline="0" dirty="0"/>
              <a:t>I heard the teacher and partner using the response starter, “I notice.” </a:t>
            </a:r>
            <a:endParaRPr lang="en-US" b="1" baseline="0" dirty="0"/>
          </a:p>
          <a:p>
            <a:pPr marL="171450" indent="-171450">
              <a:buFont typeface="Arial"/>
              <a:buChar char="•"/>
            </a:pPr>
            <a:r>
              <a:rPr lang="en-US" b="1" baseline="0" dirty="0"/>
              <a:t>Use your conversation voice</a:t>
            </a:r>
          </a:p>
          <a:p>
            <a:pPr marL="628650" lvl="1" indent="-171450">
              <a:buFont typeface="Arial"/>
              <a:buChar char="•"/>
            </a:pPr>
            <a:r>
              <a:rPr lang="en-US" b="1" baseline="0" dirty="0"/>
              <a:t>Say: </a:t>
            </a:r>
            <a:r>
              <a:rPr lang="en-US" b="0" baseline="0" dirty="0"/>
              <a:t>Project your voice and speak clearly.</a:t>
            </a:r>
            <a:endParaRPr lang="en-US" b="1" baseline="0" dirty="0"/>
          </a:p>
          <a:p>
            <a:pPr marL="628650" lvl="1" indent="-171450">
              <a:buFont typeface="Arial"/>
              <a:buChar char="•"/>
            </a:pPr>
            <a:r>
              <a:rPr lang="en-US" b="1" baseline="0" dirty="0"/>
              <a:t>Demonstration: </a:t>
            </a:r>
            <a:r>
              <a:rPr lang="en-US" b="0" baseline="0" dirty="0"/>
              <a:t>Teacher selects a student volunteer.  They face each other and converse.  The teacher uses a clear voice.  The teacher and the student take turns and build on each other’s ideas.</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use our conversation voice?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The teacher used a clear voice; one person spoke at a time as they took turns.</a:t>
            </a:r>
            <a:endParaRPr lang="en-US" b="1" baseline="0" dirty="0"/>
          </a:p>
          <a:p>
            <a:pPr marL="171450" indent="-171450">
              <a:buFont typeface="Arial"/>
              <a:buChar char="•"/>
            </a:pPr>
            <a:r>
              <a:rPr lang="en-US" b="1" baseline="0" dirty="0"/>
              <a:t>Listen respectfully</a:t>
            </a:r>
          </a:p>
          <a:p>
            <a:pPr marL="628650" lvl="1" indent="-171450">
              <a:buFont typeface="Arial"/>
              <a:buChar char="•"/>
            </a:pPr>
            <a:r>
              <a:rPr lang="en-US" b="1" baseline="0" dirty="0"/>
              <a:t>Say: </a:t>
            </a:r>
            <a:r>
              <a:rPr lang="en-US" b="0" baseline="0" dirty="0"/>
              <a:t>One way to let your partner know you are listening is to focus on your partner.  Another way to let your partner know that you are listening to them is to restate, or say what your partner said.  This shows respectful listening and helps you understand your partner. </a:t>
            </a:r>
            <a:endParaRPr lang="en-US" b="1" baseline="0" dirty="0"/>
          </a:p>
          <a:p>
            <a:pPr marL="628650" lvl="1" indent="-171450">
              <a:buFont typeface="Arial"/>
              <a:buChar char="•"/>
            </a:pPr>
            <a:r>
              <a:rPr lang="en-US" b="1" baseline="0" dirty="0"/>
              <a:t>Demonstration:</a:t>
            </a:r>
            <a:r>
              <a:rPr lang="en-US" b="0" baseline="0" dirty="0"/>
              <a:t> The teacher lets the student begin the conversation using the visual text.  The teacher nods and acknowledges.  After the student shares, the teacher paraphrases what the student said with the following phrase: I heard you say…</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respectful listening and restating?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After the first speaker stopped talking, the teacher (other partner) paraphrase what they said to show respectful listening. </a:t>
            </a:r>
            <a:endParaRPr lang="en-US" b="1" baseline="0" dirty="0"/>
          </a:p>
          <a:p>
            <a:pPr marL="171450" indent="-171450">
              <a:buFont typeface="Arial"/>
              <a:buChar char="•"/>
            </a:pPr>
            <a:r>
              <a:rPr lang="en-US" b="1" baseline="0" dirty="0"/>
              <a:t>Take turns and build on each other’s ideas</a:t>
            </a:r>
          </a:p>
          <a:p>
            <a:pPr marL="628650" lvl="1" indent="-171450">
              <a:buFont typeface="Arial"/>
              <a:buChar char="•"/>
            </a:pPr>
            <a:r>
              <a:rPr lang="en-US" b="1" baseline="0" dirty="0"/>
              <a:t>Say: </a:t>
            </a:r>
            <a:r>
              <a:rPr lang="en-US" b="0" baseline="0" dirty="0"/>
              <a:t>To learn from each other, we have to share our best thinking.  We listen carefully so we can add to and make our partner’s ideas clearer.  Taking turns is everyone’s responsibility.  The goal of Constructive Conversation is to learn from each other. </a:t>
            </a:r>
            <a:endParaRPr lang="en-US" b="1" baseline="0" dirty="0"/>
          </a:p>
          <a:p>
            <a:pPr marL="628650" lvl="1" indent="-171450">
              <a:buFont typeface="Arial"/>
              <a:buChar char="•"/>
            </a:pPr>
            <a:r>
              <a:rPr lang="en-US" b="1" baseline="0" dirty="0"/>
              <a:t>Demonstration: </a:t>
            </a:r>
            <a:r>
              <a:rPr lang="en-US" b="0" baseline="0" dirty="0"/>
              <a:t>The teacher and a student volunteer model building on each other’s ideas using the visual text.</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taking turns and building on each other’s ideas?</a:t>
            </a:r>
            <a:endParaRPr lang="en-US" b="1" baseline="0" dirty="0"/>
          </a:p>
          <a:p>
            <a:pPr marL="1085850" lvl="2" indent="-171450">
              <a:buFont typeface="Arial"/>
              <a:buChar char="•"/>
            </a:pPr>
            <a:r>
              <a:rPr lang="en-US" b="1" baseline="0" dirty="0"/>
              <a:t>Targeted Response: </a:t>
            </a:r>
            <a:r>
              <a:rPr lang="en-US" b="0" baseline="0" dirty="0"/>
              <a:t>Each partner took a turn and added to the other partner’s idea.</a:t>
            </a:r>
            <a:endParaRPr lang="en-US" b="1" baseline="0" dirty="0"/>
          </a:p>
          <a:p>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3602739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5"/>
          </p:nvPr>
        </p:nvSpPr>
        <p:spPr/>
        <p:txBody>
          <a:bodyPr/>
          <a:lstStyle/>
          <a:p>
            <a:fld id="{8C84BB4E-1A06-6543-9CFD-082A6388932A}" type="slidenum">
              <a:rPr lang="en-US" smtClean="0"/>
              <a:t>44</a:t>
            </a:fld>
            <a:endParaRPr lang="en-US"/>
          </a:p>
        </p:txBody>
      </p:sp>
    </p:spTree>
    <p:extLst>
      <p:ext uri="{BB962C8B-B14F-4D97-AF65-F5344CB8AC3E}">
        <p14:creationId xmlns:p14="http://schemas.microsoft.com/office/powerpoint/2010/main" val="217275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3672745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while playing a game.</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20903383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3377365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17695102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models creating a class Constructive Conversation Poster (see resources). Teacher elicits student responses to develop a class poster that illustrates their understanding of the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skill and Conversation Norms.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poster should have only prompt and response starters used by the students for the Constructive Conversation Skill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such as: </a:t>
            </a:r>
            <a:endParaRPr lang="en-US" dirty="0"/>
          </a:p>
          <a:p>
            <a:r>
              <a:rPr lang="en-US" sz="1200" kern="1200" dirty="0">
                <a:solidFill>
                  <a:schemeClr val="tx1"/>
                </a:solidFill>
                <a:effectLst/>
                <a:latin typeface="+mn-lt"/>
                <a:ea typeface="+mn-ea"/>
                <a:cs typeface="+mn-cs"/>
              </a:rPr>
              <a:t>▪  What do you notice? </a:t>
            </a:r>
            <a:endParaRPr lang="en-US" dirty="0">
              <a:effectLst/>
            </a:endParaRPr>
          </a:p>
          <a:p>
            <a:r>
              <a:rPr lang="en-US" sz="1200" kern="1200" dirty="0">
                <a:solidFill>
                  <a:schemeClr val="tx1"/>
                </a:solidFill>
                <a:effectLst/>
                <a:latin typeface="+mn-lt"/>
                <a:ea typeface="+mn-ea"/>
                <a:cs typeface="+mn-cs"/>
              </a:rPr>
              <a:t>▪  I notice...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1228485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CREATE</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1830540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B4E-1A06-6543-9CFD-082A6388932A}" type="slidenum">
              <a:rPr lang="en-US" smtClean="0"/>
              <a:t>53</a:t>
            </a:fld>
            <a:endParaRPr lang="en-US"/>
          </a:p>
        </p:txBody>
      </p:sp>
    </p:spTree>
    <p:extLst>
      <p:ext uri="{BB962C8B-B14F-4D97-AF65-F5344CB8AC3E}">
        <p14:creationId xmlns:p14="http://schemas.microsoft.com/office/powerpoint/2010/main" val="3708418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679107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Introduce hand gesture for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places her/his hands over her/his head and opens and closes his/her hands as if an idea is coming out of his/her head.)</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To help us remember the skill that we are learning, we use a special phrase: “Sharing our ideas.”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355688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Introduce the Listening Task Poster</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5"/>
          </p:nvPr>
        </p:nvSpPr>
        <p:spPr/>
        <p:txBody>
          <a:bodyPr/>
          <a:lstStyle/>
          <a:p>
            <a:fld id="{8C84BB4E-1A06-6543-9CFD-082A6388932A}" type="slidenum">
              <a:rPr lang="en-US" smtClean="0"/>
              <a:t>7</a:t>
            </a:fld>
            <a:endParaRPr lang="en-US"/>
          </a:p>
        </p:txBody>
      </p:sp>
    </p:spTree>
    <p:extLst>
      <p:ext uri="{BB962C8B-B14F-4D97-AF65-F5344CB8AC3E}">
        <p14:creationId xmlns:p14="http://schemas.microsoft.com/office/powerpoint/2010/main" val="663601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Visual Text for Teacher Modeling. </a:t>
            </a:r>
            <a:r>
              <a:rPr lang="en-US" sz="1200" i="1" kern="1200" dirty="0">
                <a:solidFill>
                  <a:schemeClr val="tx1"/>
                </a:solidFill>
                <a:effectLst/>
                <a:latin typeface="+mn-lt"/>
                <a:ea typeface="+mn-ea"/>
                <a:cs typeface="+mn-cs"/>
              </a:rPr>
              <a:t>To model what a Constructive Conversation looks like we are going to use a visual text and address the prompt: </a:t>
            </a:r>
            <a:r>
              <a:rPr lang="en-US" sz="1200" b="1" i="1" kern="1200" dirty="0">
                <a:solidFill>
                  <a:schemeClr val="tx1"/>
                </a:solidFill>
                <a:effectLst/>
                <a:latin typeface="+mn-lt"/>
                <a:ea typeface="+mn-ea"/>
                <a:cs typeface="+mn-cs"/>
              </a:rPr>
              <a:t>What do you notice in the visual text? </a:t>
            </a:r>
            <a:r>
              <a:rPr lang="en-US" sz="1200" i="1" kern="1200" dirty="0">
                <a:solidFill>
                  <a:schemeClr val="tx1"/>
                </a:solidFill>
                <a:effectLst/>
                <a:latin typeface="+mn-lt"/>
                <a:ea typeface="+mn-ea"/>
                <a:cs typeface="+mn-cs"/>
              </a:rPr>
              <a:t>As we look at the visual text we will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and share our own ideas. </a:t>
            </a:r>
            <a:endParaRPr lang="en-US" dirty="0"/>
          </a:p>
          <a:p>
            <a:endParaRPr lang="en-US" dirty="0"/>
          </a:p>
          <a:p>
            <a:r>
              <a:rPr lang="en-US" sz="1200" kern="1200" dirty="0">
                <a:solidFill>
                  <a:schemeClr val="tx1"/>
                </a:solidFill>
                <a:effectLst/>
                <a:latin typeface="+mn-lt"/>
                <a:ea typeface="+mn-ea"/>
                <a:cs typeface="+mn-cs"/>
              </a:rPr>
              <a:t>Model using think time and pointing at key elements of the visual text </a:t>
            </a:r>
            <a:endParaRPr lang="en-US" dirty="0"/>
          </a:p>
          <a:p>
            <a:r>
              <a:rPr lang="en-US" sz="1200" kern="1200" dirty="0">
                <a:solidFill>
                  <a:schemeClr val="tx1"/>
                </a:solidFill>
                <a:effectLst/>
                <a:latin typeface="+mn-lt"/>
                <a:ea typeface="+mn-ea"/>
                <a:cs typeface="+mn-cs"/>
              </a:rPr>
              <a:t>before reading the script.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929416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Audio of conversation plays automatically or 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892099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EF0957-895B-9643-94DD-E01331830BB3}"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65BDE-B759-3B41-8865-A8BE249A494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52001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EF0957-895B-9643-94DD-E01331830BB3}"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65BDE-B759-3B41-8865-A8BE249A494E}" type="slidenum">
              <a:rPr lang="en-US" smtClean="0"/>
              <a:t>‹#›</a:t>
            </a:fld>
            <a:endParaRPr lang="en-US"/>
          </a:p>
        </p:txBody>
      </p:sp>
    </p:spTree>
    <p:extLst>
      <p:ext uri="{BB962C8B-B14F-4D97-AF65-F5344CB8AC3E}">
        <p14:creationId xmlns:p14="http://schemas.microsoft.com/office/powerpoint/2010/main" val="209931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EF0957-895B-9643-94DD-E01331830BB3}"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65BDE-B759-3B41-8865-A8BE249A494E}" type="slidenum">
              <a:rPr lang="en-US" smtClean="0"/>
              <a:t>‹#›</a:t>
            </a:fld>
            <a:endParaRPr lang="en-US"/>
          </a:p>
        </p:txBody>
      </p:sp>
    </p:spTree>
    <p:extLst>
      <p:ext uri="{BB962C8B-B14F-4D97-AF65-F5344CB8AC3E}">
        <p14:creationId xmlns:p14="http://schemas.microsoft.com/office/powerpoint/2010/main" val="292377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EF0957-895B-9643-94DD-E01331830BB3}"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65BDE-B759-3B41-8865-A8BE249A494E}" type="slidenum">
              <a:rPr lang="en-US" smtClean="0"/>
              <a:t>‹#›</a:t>
            </a:fld>
            <a:endParaRPr lang="en-US"/>
          </a:p>
        </p:txBody>
      </p:sp>
    </p:spTree>
    <p:extLst>
      <p:ext uri="{BB962C8B-B14F-4D97-AF65-F5344CB8AC3E}">
        <p14:creationId xmlns:p14="http://schemas.microsoft.com/office/powerpoint/2010/main" val="412642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EF0957-895B-9643-94DD-E01331830BB3}"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65BDE-B759-3B41-8865-A8BE249A494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99809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EF0957-895B-9643-94DD-E01331830BB3}"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65BDE-B759-3B41-8865-A8BE249A494E}" type="slidenum">
              <a:rPr lang="en-US" smtClean="0"/>
              <a:t>‹#›</a:t>
            </a:fld>
            <a:endParaRPr lang="en-US"/>
          </a:p>
        </p:txBody>
      </p:sp>
    </p:spTree>
    <p:extLst>
      <p:ext uri="{BB962C8B-B14F-4D97-AF65-F5344CB8AC3E}">
        <p14:creationId xmlns:p14="http://schemas.microsoft.com/office/powerpoint/2010/main" val="3123722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EF0957-895B-9643-94DD-E01331830BB3}" type="datetimeFigureOut">
              <a:rPr lang="en-US" smtClean="0"/>
              <a:t>9/4/19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A65BDE-B759-3B41-8865-A8BE249A494E}" type="slidenum">
              <a:rPr lang="en-US" smtClean="0"/>
              <a:t>‹#›</a:t>
            </a:fld>
            <a:endParaRPr lang="en-US"/>
          </a:p>
        </p:txBody>
      </p:sp>
    </p:spTree>
    <p:extLst>
      <p:ext uri="{BB962C8B-B14F-4D97-AF65-F5344CB8AC3E}">
        <p14:creationId xmlns:p14="http://schemas.microsoft.com/office/powerpoint/2010/main" val="95731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EF0957-895B-9643-94DD-E01331830BB3}"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A65BDE-B759-3B41-8865-A8BE249A494E}" type="slidenum">
              <a:rPr lang="en-US" smtClean="0"/>
              <a:t>‹#›</a:t>
            </a:fld>
            <a:endParaRPr lang="en-US"/>
          </a:p>
        </p:txBody>
      </p:sp>
    </p:spTree>
    <p:extLst>
      <p:ext uri="{BB962C8B-B14F-4D97-AF65-F5344CB8AC3E}">
        <p14:creationId xmlns:p14="http://schemas.microsoft.com/office/powerpoint/2010/main" val="164598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EF0957-895B-9643-94DD-E01331830BB3}" type="datetimeFigureOut">
              <a:rPr lang="en-US" smtClean="0"/>
              <a:t>9/4/19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FA65BDE-B759-3B41-8865-A8BE249A494E}" type="slidenum">
              <a:rPr lang="en-US" smtClean="0"/>
              <a:t>‹#›</a:t>
            </a:fld>
            <a:endParaRPr lang="en-US"/>
          </a:p>
        </p:txBody>
      </p:sp>
    </p:spTree>
    <p:extLst>
      <p:ext uri="{BB962C8B-B14F-4D97-AF65-F5344CB8AC3E}">
        <p14:creationId xmlns:p14="http://schemas.microsoft.com/office/powerpoint/2010/main" val="390836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1EF0957-895B-9643-94DD-E01331830BB3}" type="datetimeFigureOut">
              <a:rPr lang="en-US" smtClean="0"/>
              <a:t>9/4/19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FA65BDE-B759-3B41-8865-A8BE249A494E}" type="slidenum">
              <a:rPr lang="en-US" smtClean="0"/>
              <a:t>‹#›</a:t>
            </a:fld>
            <a:endParaRPr lang="en-US"/>
          </a:p>
        </p:txBody>
      </p:sp>
    </p:spTree>
    <p:extLst>
      <p:ext uri="{BB962C8B-B14F-4D97-AF65-F5344CB8AC3E}">
        <p14:creationId xmlns:p14="http://schemas.microsoft.com/office/powerpoint/2010/main" val="708792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EF0957-895B-9643-94DD-E01331830BB3}"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65BDE-B759-3B41-8865-A8BE249A494E}" type="slidenum">
              <a:rPr lang="en-US" smtClean="0"/>
              <a:t>‹#›</a:t>
            </a:fld>
            <a:endParaRPr lang="en-US"/>
          </a:p>
        </p:txBody>
      </p:sp>
    </p:spTree>
    <p:extLst>
      <p:ext uri="{BB962C8B-B14F-4D97-AF65-F5344CB8AC3E}">
        <p14:creationId xmlns:p14="http://schemas.microsoft.com/office/powerpoint/2010/main" val="2002987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1EF0957-895B-9643-94DD-E01331830BB3}" type="datetimeFigureOut">
              <a:rPr lang="en-US" smtClean="0"/>
              <a:t>9/4/19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FA65BDE-B759-3B41-8865-A8BE249A494E}"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0384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3</a:t>
            </a:r>
            <a:r>
              <a:rPr lang="en-US" sz="4800" baseline="30000" dirty="0">
                <a:solidFill>
                  <a:schemeClr val="tx1"/>
                </a:solidFill>
              </a:rPr>
              <a:t>rd</a:t>
            </a:r>
            <a:r>
              <a:rPr lang="en-US" sz="4800" dirty="0">
                <a:solidFill>
                  <a:schemeClr val="tx1"/>
                </a:solidFill>
              </a:rPr>
              <a:t> Grade</a:t>
            </a:r>
          </a:p>
          <a:p>
            <a:r>
              <a:rPr lang="en-US" sz="4800" dirty="0">
                <a:solidFill>
                  <a:schemeClr val="tx1"/>
                </a:solidFill>
              </a:rPr>
              <a:t>Lesson 1</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6" name="Picture 5">
            <a:extLst>
              <a:ext uri="{FF2B5EF4-FFF2-40B4-BE49-F238E27FC236}">
                <a16:creationId xmlns:a16="http://schemas.microsoft.com/office/drawing/2014/main" id="{90ADBF6A-10B2-D244-840E-F7A64973F878}"/>
              </a:ext>
            </a:extLst>
          </p:cNvPr>
          <p:cNvPicPr>
            <a:picLocks noChangeAspect="1"/>
          </p:cNvPicPr>
          <p:nvPr/>
        </p:nvPicPr>
        <p:blipFill>
          <a:blip r:embed="rId6"/>
          <a:stretch>
            <a:fillRect/>
          </a:stretch>
        </p:blipFill>
        <p:spPr>
          <a:xfrm>
            <a:off x="3479815" y="1301148"/>
            <a:ext cx="2234246" cy="2891376"/>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71243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428678"/>
            <a:ext cx="3392116" cy="5062924"/>
          </a:xfrm>
          <a:prstGeom prst="rect">
            <a:avLst/>
          </a:prstGeom>
          <a:noFill/>
        </p:spPr>
        <p:txBody>
          <a:bodyPr wrap="square" rtlCol="0">
            <a:spAutoFit/>
          </a:bodyPr>
          <a:lstStyle/>
          <a:p>
            <a:r>
              <a:rPr lang="en-US" sz="1700" b="1" dirty="0"/>
              <a:t>Partner A: </a:t>
            </a:r>
            <a:r>
              <a:rPr lang="en-US" sz="1700" dirty="0"/>
              <a:t>I notice a woman picking up feathers.  What do you notice?</a:t>
            </a:r>
          </a:p>
          <a:p>
            <a:endParaRPr lang="en-US" sz="1700" dirty="0"/>
          </a:p>
          <a:p>
            <a:endParaRPr lang="en-US" sz="1700" dirty="0"/>
          </a:p>
          <a:p>
            <a:r>
              <a:rPr lang="en-US" sz="1700" b="1" dirty="0"/>
              <a:t>Partner A:  </a:t>
            </a:r>
            <a:r>
              <a:rPr lang="en-US" sz="1700" dirty="0"/>
              <a:t>I notice the people standing at the back looking at the woman.  What do you notice?</a:t>
            </a:r>
            <a:endParaRPr lang="en-US" sz="1700" b="1" dirty="0"/>
          </a:p>
          <a:p>
            <a:endParaRPr lang="en-US" sz="1700" b="1" dirty="0"/>
          </a:p>
          <a:p>
            <a:endParaRPr lang="en-US" sz="1700" b="1" dirty="0"/>
          </a:p>
          <a:p>
            <a:r>
              <a:rPr lang="en-US" sz="1700" b="1" dirty="0"/>
              <a:t>Partner A: </a:t>
            </a:r>
            <a:r>
              <a:rPr lang="en-US" sz="1700" dirty="0"/>
              <a:t>I notice the woman is looking at the chicken.  What else do you notice?</a:t>
            </a:r>
          </a:p>
          <a:p>
            <a:endParaRPr lang="en-US" sz="1700" dirty="0"/>
          </a:p>
          <a:p>
            <a:endParaRPr lang="en-US" sz="1700" dirty="0"/>
          </a:p>
          <a:p>
            <a:endParaRPr lang="en-US" sz="1700" dirty="0"/>
          </a:p>
          <a:p>
            <a:r>
              <a:rPr lang="en-US" sz="1700" b="1" dirty="0"/>
              <a:t>Partner A: </a:t>
            </a:r>
            <a:r>
              <a:rPr lang="en-US" sz="1700" dirty="0"/>
              <a:t>I notice the dog is trying to catch the feathers.  What do you notice?</a:t>
            </a:r>
          </a:p>
        </p:txBody>
      </p:sp>
      <p:sp>
        <p:nvSpPr>
          <p:cNvPr id="5" name="TextBox 4"/>
          <p:cNvSpPr txBox="1"/>
          <p:nvPr/>
        </p:nvSpPr>
        <p:spPr>
          <a:xfrm>
            <a:off x="4591715" y="1428678"/>
            <a:ext cx="3619308" cy="4801314"/>
          </a:xfrm>
          <a:prstGeom prst="rect">
            <a:avLst/>
          </a:prstGeom>
          <a:noFill/>
        </p:spPr>
        <p:txBody>
          <a:bodyPr wrap="square" rtlCol="0">
            <a:spAutoFit/>
          </a:bodyPr>
          <a:lstStyle/>
          <a:p>
            <a:r>
              <a:rPr lang="en-US" sz="1700" b="1" dirty="0"/>
              <a:t>Partner B:  </a:t>
            </a:r>
            <a:r>
              <a:rPr lang="en-US" sz="1700" dirty="0"/>
              <a:t>I notice a dog standing on its back legs jumping at the feathers.  What do you notice? </a:t>
            </a:r>
          </a:p>
          <a:p>
            <a:endParaRPr lang="en-US" sz="1700" b="1" dirty="0"/>
          </a:p>
          <a:p>
            <a:endParaRPr lang="en-US" sz="1700" b="1" dirty="0"/>
          </a:p>
          <a:p>
            <a:r>
              <a:rPr lang="en-US" sz="1700" b="1" dirty="0"/>
              <a:t>Partner B: </a:t>
            </a:r>
            <a:r>
              <a:rPr lang="en-US" sz="1700" dirty="0"/>
              <a:t>I notice there are feathers all over the floor.  What else do you notice?</a:t>
            </a:r>
          </a:p>
          <a:p>
            <a:endParaRPr lang="en-US" sz="1700" dirty="0"/>
          </a:p>
          <a:p>
            <a:endParaRPr lang="en-US" sz="1700" dirty="0"/>
          </a:p>
          <a:p>
            <a:r>
              <a:rPr lang="en-US" sz="1700" b="1" dirty="0"/>
              <a:t>Partner B: </a:t>
            </a:r>
            <a:r>
              <a:rPr lang="en-US" sz="1700" dirty="0"/>
              <a:t>I notice that the chicken is sitting on a pile of feathers that are on the barrel.  The feathers are not the same as the chicken’s feathers.  What do you notice?</a:t>
            </a:r>
          </a:p>
          <a:p>
            <a:endParaRPr lang="en-US" sz="1700" dirty="0"/>
          </a:p>
          <a:p>
            <a:r>
              <a:rPr lang="en-US" sz="1700" b="1" dirty="0"/>
              <a:t>Partner B</a:t>
            </a:r>
            <a:r>
              <a:rPr lang="en-US" sz="1700" dirty="0"/>
              <a:t>: I notice the woman has two feathers in her pocket.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3087"/>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124400"/>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222250"/>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b="1" dirty="0">
                <a:solidFill>
                  <a:schemeClr val="tx1"/>
                </a:solidFill>
              </a:rPr>
            </a:br>
            <a:r>
              <a:rPr lang="en-US" sz="2800" b="1" dirty="0">
                <a:solidFill>
                  <a:schemeClr val="tx1"/>
                </a:solidFill>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610" y="2420391"/>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8733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610" y="5229174"/>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3" y="2412678"/>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458"/>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3" y="5221461"/>
            <a:ext cx="1199599" cy="1048469"/>
          </a:xfrm>
          <a:prstGeom prst="rect">
            <a:avLst/>
          </a:prstGeom>
        </p:spPr>
      </p:pic>
    </p:spTree>
    <p:extLst>
      <p:ext uri="{BB962C8B-B14F-4D97-AF65-F5344CB8AC3E}">
        <p14:creationId xmlns:p14="http://schemas.microsoft.com/office/powerpoint/2010/main" val="96881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451782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38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747" y="19106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16232" y="36864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1stLesson1-2TeacherMode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4557" y="1050723"/>
            <a:ext cx="5750417" cy="5150116"/>
          </a:xfrm>
          <a:prstGeom prst="rect">
            <a:avLst/>
          </a:prstGeom>
        </p:spPr>
      </p:pic>
      <p:pic>
        <p:nvPicPr>
          <p:cNvPr id="7" name="NONMODEL CREATE 3RD GR.">
            <a:hlinkClick r:id="" action="ppaction://media"/>
            <a:extLst>
              <a:ext uri="{FF2B5EF4-FFF2-40B4-BE49-F238E27FC236}">
                <a16:creationId xmlns:a16="http://schemas.microsoft.com/office/drawing/2014/main" id="{E610862D-1A27-A047-8808-261D660701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2174" y="110923"/>
            <a:ext cx="812800" cy="812800"/>
          </a:xfrm>
          <a:prstGeom prst="rect">
            <a:avLst/>
          </a:prstGeom>
          <a:ln w="38100">
            <a:solidFill>
              <a:schemeClr val="accent1"/>
            </a:solidFill>
          </a:ln>
        </p:spPr>
      </p:pic>
      <p:pic>
        <p:nvPicPr>
          <p:cNvPr id="10" name="Picture 9" descr="Picture2.png">
            <a:extLst>
              <a:ext uri="{FF2B5EF4-FFF2-40B4-BE49-F238E27FC236}">
                <a16:creationId xmlns:a16="http://schemas.microsoft.com/office/drawing/2014/main" id="{9918C76E-E096-6244-803A-E15781364C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3918" y="1055154"/>
            <a:ext cx="5831696" cy="5145685"/>
          </a:xfrm>
          <a:prstGeom prst="rect">
            <a:avLst/>
          </a:prstGeom>
          <a:ln w="38100">
            <a:solidFill>
              <a:schemeClr val="accent1"/>
            </a:solidFill>
          </a:ln>
        </p:spPr>
      </p:pic>
    </p:spTree>
    <p:extLst>
      <p:ext uri="{BB962C8B-B14F-4D97-AF65-F5344CB8AC3E}">
        <p14:creationId xmlns:p14="http://schemas.microsoft.com/office/powerpoint/2010/main" val="275102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795076"/>
            <a:ext cx="3392116" cy="4801314"/>
          </a:xfrm>
          <a:prstGeom prst="rect">
            <a:avLst/>
          </a:prstGeom>
          <a:noFill/>
        </p:spPr>
        <p:txBody>
          <a:bodyPr wrap="square" rtlCol="0">
            <a:spAutoFit/>
          </a:bodyPr>
          <a:lstStyle/>
          <a:p>
            <a:r>
              <a:rPr lang="en-US" sz="1700" b="1" dirty="0"/>
              <a:t>Partner A: </a:t>
            </a:r>
            <a:r>
              <a:rPr lang="en-US" sz="1700" dirty="0"/>
              <a:t>I see a chicken. </a:t>
            </a:r>
          </a:p>
          <a:p>
            <a:endParaRPr lang="en-US" sz="1700" dirty="0"/>
          </a:p>
          <a:p>
            <a:endParaRPr lang="en-US" sz="1700" dirty="0"/>
          </a:p>
          <a:p>
            <a:endParaRPr lang="en-US" sz="1700" dirty="0"/>
          </a:p>
          <a:p>
            <a:endParaRPr lang="en-US" sz="1700" dirty="0"/>
          </a:p>
          <a:p>
            <a:r>
              <a:rPr lang="en-US" sz="1700" b="1" dirty="0"/>
              <a:t>Partner A:  </a:t>
            </a:r>
            <a:r>
              <a:rPr lang="en-US" sz="1700" dirty="0"/>
              <a:t>I see a dog too.</a:t>
            </a:r>
            <a:endParaRPr lang="en-US" sz="1700" b="1" dirty="0"/>
          </a:p>
          <a:p>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r>
              <a:rPr lang="en-US" sz="1700" b="1" dirty="0"/>
              <a:t>Partner A: </a:t>
            </a:r>
            <a:r>
              <a:rPr lang="en-US" sz="1700" dirty="0"/>
              <a:t>There are chicken feathers. </a:t>
            </a:r>
          </a:p>
          <a:p>
            <a:endParaRPr lang="en-US" sz="1700" dirty="0"/>
          </a:p>
          <a:p>
            <a:endParaRPr lang="en-US" sz="1700" dirty="0"/>
          </a:p>
        </p:txBody>
      </p:sp>
      <p:sp>
        <p:nvSpPr>
          <p:cNvPr id="5" name="TextBox 4"/>
          <p:cNvSpPr txBox="1"/>
          <p:nvPr/>
        </p:nvSpPr>
        <p:spPr>
          <a:xfrm>
            <a:off x="4591715" y="1795076"/>
            <a:ext cx="3619308" cy="5062924"/>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dirty="0"/>
          </a:p>
          <a:p>
            <a:endParaRPr lang="en-US" sz="1700" b="1" dirty="0"/>
          </a:p>
          <a:p>
            <a:r>
              <a:rPr lang="en-US" sz="1700" b="1" dirty="0"/>
              <a:t>Partner B: </a:t>
            </a:r>
            <a:r>
              <a:rPr lang="en-US" sz="1700" dirty="0"/>
              <a:t>I see a chicken, too.</a:t>
            </a:r>
          </a:p>
          <a:p>
            <a:endParaRPr lang="en-US" sz="1700" dirty="0"/>
          </a:p>
          <a:p>
            <a:endParaRPr lang="en-US" sz="1700" dirty="0"/>
          </a:p>
          <a:p>
            <a:endParaRPr lang="en-US" sz="1700" dirty="0"/>
          </a:p>
          <a:p>
            <a:endParaRPr lang="en-US" sz="1700" dirty="0"/>
          </a:p>
          <a:p>
            <a:r>
              <a:rPr lang="en-US" sz="1700" b="1" dirty="0"/>
              <a:t>Partner B: </a:t>
            </a:r>
            <a:r>
              <a:rPr lang="en-US" sz="1700" dirty="0"/>
              <a:t>There is a chicken.</a:t>
            </a:r>
          </a:p>
          <a:p>
            <a:endParaRPr lang="en-US" sz="1700" dirty="0"/>
          </a:p>
          <a:p>
            <a:endParaRPr lang="en-US" sz="1700" dirty="0"/>
          </a:p>
          <a:p>
            <a:endParaRPr lang="en-US" sz="1700" dirty="0"/>
          </a:p>
          <a:p>
            <a:r>
              <a:rPr lang="en-US" sz="1700" b="1" dirty="0"/>
              <a:t>Partner B</a:t>
            </a:r>
            <a:r>
              <a:rPr lang="en-US" sz="1700" dirty="0"/>
              <a:t>: I love chicken nuggets from McDonald’s.</a:t>
            </a:r>
          </a:p>
          <a:p>
            <a:endParaRPr lang="en-US" sz="1700" dirty="0"/>
          </a:p>
          <a:p>
            <a:endParaRPr lang="en-US" sz="1700" dirty="0"/>
          </a:p>
          <a:p>
            <a:endParaRPr lang="en-US" sz="17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6820"/>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542238"/>
            <a:ext cx="948679" cy="957629"/>
          </a:xfrm>
          <a:prstGeom prst="rect">
            <a:avLst/>
          </a:prstGeom>
        </p:spPr>
      </p:pic>
      <p:cxnSp>
        <p:nvCxnSpPr>
          <p:cNvPr id="20" name="Straight Connector 19"/>
          <p:cNvCxnSpPr/>
          <p:nvPr/>
        </p:nvCxnSpPr>
        <p:spPr>
          <a:xfrm>
            <a:off x="4342333" y="1045763"/>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69494" y="0"/>
            <a:ext cx="8229600" cy="1003300"/>
          </a:xfrm>
        </p:spPr>
        <p:txBody>
          <a:bodyPr>
            <a:normAutofit/>
          </a:bodyPr>
          <a:lstStyle/>
          <a:p>
            <a:pPr algn="ctr"/>
            <a:r>
              <a:rPr lang="en-US" sz="2800" b="1" u="sng" dirty="0">
                <a:solidFill>
                  <a:schemeClr val="tx1"/>
                </a:solidFill>
              </a:rPr>
              <a:t>Visual Text </a:t>
            </a:r>
            <a:r>
              <a:rPr lang="en-US" sz="2800" b="1" dirty="0">
                <a:solidFill>
                  <a:schemeClr val="tx1"/>
                </a:solidFill>
              </a:rPr>
              <a:t>Non-Model</a:t>
            </a:r>
            <a:br>
              <a:rPr lang="en-US" sz="2800" dirty="0">
                <a:solidFill>
                  <a:schemeClr val="tx1"/>
                </a:solidFill>
              </a:rPr>
            </a:br>
            <a:r>
              <a:rPr lang="en-US" sz="2800" b="1" dirty="0">
                <a:solidFill>
                  <a:schemeClr val="tx1"/>
                </a:solidFill>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72879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2922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22190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337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2963"/>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64462"/>
            <a:ext cx="1199599" cy="1048469"/>
          </a:xfrm>
          <a:prstGeom prst="rect">
            <a:avLst/>
          </a:prstGeom>
        </p:spPr>
      </p:pic>
    </p:spTree>
    <p:extLst>
      <p:ext uri="{BB962C8B-B14F-4D97-AF65-F5344CB8AC3E}">
        <p14:creationId xmlns:p14="http://schemas.microsoft.com/office/powerpoint/2010/main" val="298383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570208"/>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four CREATE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429" y="1505220"/>
            <a:ext cx="2004463" cy="1394733"/>
          </a:xfrm>
          <a:prstGeom prst="rect">
            <a:avLst/>
          </a:prstGeom>
        </p:spPr>
      </p:pic>
    </p:spTree>
    <p:extLst>
      <p:ext uri="{BB962C8B-B14F-4D97-AF65-F5344CB8AC3E}">
        <p14:creationId xmlns:p14="http://schemas.microsoft.com/office/powerpoint/2010/main" val="348810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23911"/>
            <a:ext cx="6715040" cy="1215717"/>
          </a:xfrm>
          <a:prstGeom prst="rect">
            <a:avLst/>
          </a:prstGeom>
        </p:spPr>
        <p:txBody>
          <a:bodyPr wrap="square">
            <a:spAutoFit/>
          </a:bodyPr>
          <a:lstStyle/>
          <a:p>
            <a:pPr algn="ctr"/>
            <a:r>
              <a:rPr lang="en-US" sz="3100" b="1" dirty="0"/>
              <a:t>Prompt: </a:t>
            </a:r>
            <a:r>
              <a:rPr lang="en-US" sz="31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942" y="110160"/>
            <a:ext cx="1140601" cy="951951"/>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descr="Picture1.png">
            <a:extLst>
              <a:ext uri="{FF2B5EF4-FFF2-40B4-BE49-F238E27FC236}">
                <a16:creationId xmlns:a16="http://schemas.microsoft.com/office/drawing/2014/main" id="{D3E19F78-6D7C-F64A-8E71-CF1D5D146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902" y="948360"/>
            <a:ext cx="6449972" cy="5306786"/>
          </a:xfrm>
          <a:prstGeom prst="rect">
            <a:avLst/>
          </a:prstGeom>
          <a:ln w="38100">
            <a:solidFill>
              <a:schemeClr val="accent1"/>
            </a:solidFill>
          </a:ln>
        </p:spPr>
      </p:pic>
    </p:spTree>
    <p:extLst>
      <p:ext uri="{BB962C8B-B14F-4D97-AF65-F5344CB8AC3E}">
        <p14:creationId xmlns:p14="http://schemas.microsoft.com/office/powerpoint/2010/main" val="2560137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Content Placeholder 3">
            <a:extLst>
              <a:ext uri="{FF2B5EF4-FFF2-40B4-BE49-F238E27FC236}">
                <a16:creationId xmlns:a16="http://schemas.microsoft.com/office/drawing/2014/main" id="{5E4DAC92-59E7-F44B-B41B-F5598FBCAE91}"/>
              </a:ext>
            </a:extLst>
          </p:cNvPr>
          <p:cNvPicPr>
            <a:picLocks noChangeAspect="1"/>
          </p:cNvPicPr>
          <p:nvPr/>
        </p:nvPicPr>
        <p:blipFill>
          <a:blip r:embed="rId7">
            <a:extLst>
              <a:ext uri="{28A0092B-C50C-407E-A947-70E740481C1C}">
                <a14:useLocalDpi xmlns:a14="http://schemas.microsoft.com/office/drawing/2010/main" val="0"/>
              </a:ext>
            </a:extLst>
          </a:blip>
          <a:srcRect l="4504" t="8122" r="6396" b="43529"/>
          <a:stretch>
            <a:fillRect/>
          </a:stretch>
        </p:blipFill>
        <p:spPr>
          <a:xfrm>
            <a:off x="192168" y="2059859"/>
            <a:ext cx="5036777" cy="3956896"/>
          </a:xfrm>
          <a:prstGeom prst="rect">
            <a:avLst/>
          </a:prstGeom>
          <a:solidFill>
            <a:schemeClr val="bg1"/>
          </a:solidFill>
          <a:ln w="38100">
            <a:solidFill>
              <a:srgbClr val="0000FF"/>
            </a:solidFill>
            <a:miter lim="800000"/>
            <a:headEnd/>
            <a:tailEnd/>
          </a:ln>
        </p:spPr>
      </p:pic>
      <p:pic>
        <p:nvPicPr>
          <p:cNvPr id="16" name="Picture 15" descr="Picture1.png">
            <a:extLst>
              <a:ext uri="{FF2B5EF4-FFF2-40B4-BE49-F238E27FC236}">
                <a16:creationId xmlns:a16="http://schemas.microsoft.com/office/drawing/2014/main" id="{CFCB8DF3-AC44-5B46-8D6A-0CC1BA63F2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025" y="2075017"/>
            <a:ext cx="3609607" cy="3956896"/>
          </a:xfrm>
          <a:prstGeom prst="rect">
            <a:avLst/>
          </a:prstGeom>
          <a:ln w="38100">
            <a:solidFill>
              <a:schemeClr val="accent1"/>
            </a:solidFill>
          </a:ln>
        </p:spPr>
      </p:pic>
    </p:spTree>
    <p:extLst>
      <p:ext uri="{BB962C8B-B14F-4D97-AF65-F5344CB8AC3E}">
        <p14:creationId xmlns:p14="http://schemas.microsoft.com/office/powerpoint/2010/main" val="174549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478034" y="1737361"/>
            <a:ext cx="7543800" cy="4148137"/>
          </a:xfrm>
        </p:spPr>
        <p:txBody>
          <a:bodyPr>
            <a:normAutofit fontScale="92500"/>
          </a:bodyPr>
          <a:lstStyle/>
          <a:p>
            <a:r>
              <a:rPr lang="en-US" sz="2600" b="1" dirty="0">
                <a:solidFill>
                  <a:schemeClr val="tx1"/>
                </a:solidFill>
              </a:rPr>
              <a:t>How did we meet today’s objective of using the Constructive Conversation Skill of CREATE?</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276100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3</a:t>
            </a:r>
            <a:r>
              <a:rPr lang="en-US" sz="4800" baseline="30000" dirty="0">
                <a:solidFill>
                  <a:schemeClr val="tx1"/>
                </a:solidFill>
              </a:rPr>
              <a:t>rd</a:t>
            </a:r>
            <a:r>
              <a:rPr lang="en-US" sz="4800" dirty="0">
                <a:solidFill>
                  <a:schemeClr val="tx1"/>
                </a:solidFill>
              </a:rPr>
              <a:t> Grade</a:t>
            </a:r>
          </a:p>
          <a:p>
            <a:r>
              <a:rPr lang="en-US" sz="4800" dirty="0">
                <a:solidFill>
                  <a:schemeClr val="tx1"/>
                </a:solidFill>
              </a:rPr>
              <a:t>Lesson 2</a:t>
            </a:r>
          </a:p>
        </p:txBody>
      </p:sp>
      <p:pic>
        <p:nvPicPr>
          <p:cNvPr id="4" name="Picture 3" descr="Description: LAUSD">
            <a:extLst>
              <a:ext uri="{FF2B5EF4-FFF2-40B4-BE49-F238E27FC236}">
                <a16:creationId xmlns:a16="http://schemas.microsoft.com/office/drawing/2014/main" id="{51AD892C-4238-9345-AC6C-3211CB8A9B9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2960" y="683596"/>
            <a:ext cx="1405996" cy="1366917"/>
          </a:xfrm>
          <a:prstGeom prst="rect">
            <a:avLst/>
          </a:prstGeom>
          <a:noFill/>
          <a:ln>
            <a:noFill/>
          </a:ln>
        </p:spPr>
      </p:pic>
      <p:pic>
        <p:nvPicPr>
          <p:cNvPr id="5" name="Picture 4">
            <a:extLst>
              <a:ext uri="{FF2B5EF4-FFF2-40B4-BE49-F238E27FC236}">
                <a16:creationId xmlns:a16="http://schemas.microsoft.com/office/drawing/2014/main" id="{6142D5B6-E590-1046-80E8-C6A70CB90A19}"/>
              </a:ext>
            </a:extLst>
          </p:cNvPr>
          <p:cNvPicPr>
            <a:picLocks noChangeAspect="1"/>
          </p:cNvPicPr>
          <p:nvPr/>
        </p:nvPicPr>
        <p:blipFill>
          <a:blip r:embed="rId4"/>
          <a:stretch>
            <a:fillRect/>
          </a:stretch>
        </p:blipFill>
        <p:spPr>
          <a:xfrm>
            <a:off x="6804660" y="526513"/>
            <a:ext cx="1562100" cy="1524000"/>
          </a:xfrm>
          <a:prstGeom prst="rect">
            <a:avLst/>
          </a:prstGeom>
        </p:spPr>
      </p:pic>
    </p:spTree>
    <p:extLst>
      <p:ext uri="{BB962C8B-B14F-4D97-AF65-F5344CB8AC3E}">
        <p14:creationId xmlns:p14="http://schemas.microsoft.com/office/powerpoint/2010/main" val="2799242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CREATE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38235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dirty="0">
                <a:solidFill>
                  <a:schemeClr val="tx1"/>
                </a:solidFill>
              </a:rPr>
              <a:t>Students will be able to engage in a Constructive Conversation using the Constructive Conversation Skill of </a:t>
            </a:r>
            <a:r>
              <a:rPr lang="en-US" sz="2800" b="1" dirty="0">
                <a:solidFill>
                  <a:schemeClr val="tx1"/>
                </a:solidFill>
              </a:rPr>
              <a:t>CREATE</a:t>
            </a:r>
            <a:r>
              <a:rPr lang="en-US" sz="2800" dirty="0">
                <a:solidFill>
                  <a:schemeClr val="tx1"/>
                </a:solidFill>
              </a:rPr>
              <a:t>, by sharing ideas and taking turns based on a visual text with a partner. </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3639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1" y="108611"/>
            <a:ext cx="4724400" cy="6166705"/>
          </a:xfrm>
          <a:prstGeom prst="rect">
            <a:avLst/>
          </a:prstGeom>
        </p:spPr>
      </p:pic>
      <p:sp>
        <p:nvSpPr>
          <p:cNvPr id="7" name="Rectangle 6"/>
          <p:cNvSpPr/>
          <p:nvPr/>
        </p:nvSpPr>
        <p:spPr>
          <a:xfrm>
            <a:off x="4708525" y="892175"/>
            <a:ext cx="1978025" cy="16795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74912" y="2747960"/>
            <a:ext cx="1982788" cy="167773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3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377894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09" y="366198"/>
            <a:ext cx="8533691" cy="1450757"/>
          </a:xfrm>
        </p:spPr>
        <p:txBody>
          <a:bodyPr/>
          <a:lstStyle/>
          <a:p>
            <a:r>
              <a:rPr lang="en-US" dirty="0">
                <a:solidFill>
                  <a:schemeClr val="tx1"/>
                </a:solidFill>
              </a:rPr>
              <a:t>Hand Gesture and Phrase- CREATE</a:t>
            </a:r>
          </a:p>
        </p:txBody>
      </p:sp>
      <p:pic>
        <p:nvPicPr>
          <p:cNvPr id="6" name="Picture 5" descr="picture 2015-08-03 at 3.4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66" y="3447917"/>
            <a:ext cx="2550798" cy="2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985211" y="1600200"/>
            <a:ext cx="4747309" cy="1754326"/>
          </a:xfrm>
          <a:prstGeom prst="rect">
            <a:avLst/>
          </a:prstGeom>
          <a:noFill/>
        </p:spPr>
        <p:txBody>
          <a:bodyPr wrap="square" rtlCol="0">
            <a:spAutoFit/>
          </a:bodyPr>
          <a:lstStyle/>
          <a:p>
            <a:pPr algn="ctr"/>
            <a:r>
              <a:rPr lang="en-US" sz="5400" b="1" dirty="0">
                <a:cs typeface="Arial"/>
              </a:rPr>
              <a:t>Sharing Our Ideas</a:t>
            </a:r>
          </a:p>
        </p:txBody>
      </p:sp>
      <p:pic>
        <p:nvPicPr>
          <p:cNvPr id="5" name="Picture 4"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2743199"/>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95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0100" y="-343694"/>
            <a:ext cx="7543800" cy="1449387"/>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277090" y="1323110"/>
            <a:ext cx="4140200" cy="48768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3500" dirty="0">
                <a:latin typeface="Calibri"/>
                <a:cs typeface="Calibri"/>
              </a:rPr>
              <a:t>What do you notice?</a:t>
            </a:r>
          </a:p>
          <a:p>
            <a:endParaRPr lang="en-US" sz="3500" dirty="0">
              <a:latin typeface="Calibri"/>
              <a:cs typeface="Calibri"/>
            </a:endParaRPr>
          </a:p>
          <a:p>
            <a:r>
              <a:rPr lang="en-US" sz="3500" dirty="0">
                <a:latin typeface="Calibri"/>
                <a:cs typeface="Calibri"/>
              </a:rPr>
              <a:t>What do you think?</a:t>
            </a:r>
          </a:p>
          <a:p>
            <a:endParaRPr lang="en-US" sz="3500" dirty="0">
              <a:latin typeface="Calibri"/>
              <a:cs typeface="Calibri"/>
            </a:endParaRPr>
          </a:p>
          <a:p>
            <a:r>
              <a:rPr lang="en-US" sz="3500" dirty="0">
                <a:latin typeface="Calibri"/>
                <a:cs typeface="Calibri"/>
              </a:rPr>
              <a:t>What is your idea?</a:t>
            </a:r>
          </a:p>
          <a:p>
            <a:pPr marL="0" indent="0">
              <a:buNone/>
            </a:pPr>
            <a:r>
              <a:rPr lang="en-US" sz="3600" dirty="0">
                <a:latin typeface="Calibri"/>
                <a:cs typeface="Calibri"/>
              </a:rPr>
              <a:t>	</a:t>
            </a:r>
          </a:p>
        </p:txBody>
      </p:sp>
      <p:sp>
        <p:nvSpPr>
          <p:cNvPr id="5" name="Content Placeholder 2"/>
          <p:cNvSpPr txBox="1">
            <a:spLocks/>
          </p:cNvSpPr>
          <p:nvPr/>
        </p:nvSpPr>
        <p:spPr>
          <a:xfrm>
            <a:off x="4726712" y="1323110"/>
            <a:ext cx="3962400" cy="487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3500" dirty="0">
              <a:latin typeface="Calibri"/>
              <a:cs typeface="Calibri"/>
            </a:endParaRPr>
          </a:p>
          <a:p>
            <a:r>
              <a:rPr lang="en-US" sz="3500" dirty="0">
                <a:latin typeface="Calibri"/>
                <a:cs typeface="Calibri"/>
              </a:rPr>
              <a:t>I notice…</a:t>
            </a:r>
          </a:p>
          <a:p>
            <a:endParaRPr lang="en-US" sz="3500" dirty="0">
              <a:latin typeface="Calibri"/>
              <a:cs typeface="Calibri"/>
            </a:endParaRPr>
          </a:p>
          <a:p>
            <a:r>
              <a:rPr lang="en-US" sz="3500" dirty="0">
                <a:latin typeface="Calibri"/>
                <a:cs typeface="Calibri"/>
              </a:rPr>
              <a:t>I think…</a:t>
            </a:r>
          </a:p>
          <a:p>
            <a:endParaRPr lang="en-US" sz="3500" dirty="0">
              <a:latin typeface="Calibri"/>
              <a:cs typeface="Calibri"/>
            </a:endParaRPr>
          </a:p>
          <a:p>
            <a:r>
              <a:rPr lang="en-US" sz="3500" dirty="0">
                <a:latin typeface="Calibri"/>
                <a:cs typeface="Calibri"/>
              </a:rPr>
              <a:t>An idea is…</a:t>
            </a:r>
          </a:p>
        </p:txBody>
      </p:sp>
    </p:spTree>
    <p:extLst>
      <p:ext uri="{BB962C8B-B14F-4D97-AF65-F5344CB8AC3E}">
        <p14:creationId xmlns:p14="http://schemas.microsoft.com/office/powerpoint/2010/main" val="3653376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2824200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050593"/>
            <a:ext cx="2369262" cy="2200602"/>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9489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1" name="Picture 10" descr="Picture2.png">
            <a:extLst>
              <a:ext uri="{FF2B5EF4-FFF2-40B4-BE49-F238E27FC236}">
                <a16:creationId xmlns:a16="http://schemas.microsoft.com/office/drawing/2014/main" id="{CF312A03-B9BF-4548-AE8A-71137D425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0189" y="871699"/>
            <a:ext cx="6027358" cy="5134565"/>
          </a:xfrm>
          <a:prstGeom prst="rect">
            <a:avLst/>
          </a:prstGeom>
          <a:ln w="38100">
            <a:solidFill>
              <a:schemeClr val="accent1"/>
            </a:solidFill>
          </a:ln>
        </p:spPr>
      </p:pic>
    </p:spTree>
    <p:extLst>
      <p:ext uri="{BB962C8B-B14F-4D97-AF65-F5344CB8AC3E}">
        <p14:creationId xmlns:p14="http://schemas.microsoft.com/office/powerpoint/2010/main" val="648819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3406"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413"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MODEL CREATE 3RD GR.">
            <a:hlinkClick r:id="" action="ppaction://media"/>
            <a:extLst>
              <a:ext uri="{FF2B5EF4-FFF2-40B4-BE49-F238E27FC236}">
                <a16:creationId xmlns:a16="http://schemas.microsoft.com/office/drawing/2014/main" id="{791733A1-00ED-704D-B0AB-CF577BF8C8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4747" y="215438"/>
            <a:ext cx="812800" cy="812800"/>
          </a:xfrm>
          <a:prstGeom prst="rect">
            <a:avLst/>
          </a:prstGeom>
          <a:ln w="38100">
            <a:solidFill>
              <a:schemeClr val="accent1"/>
            </a:solidFill>
          </a:ln>
        </p:spPr>
      </p:pic>
      <p:pic>
        <p:nvPicPr>
          <p:cNvPr id="10" name="Picture 9" descr="Picture2.png">
            <a:extLst>
              <a:ext uri="{FF2B5EF4-FFF2-40B4-BE49-F238E27FC236}">
                <a16:creationId xmlns:a16="http://schemas.microsoft.com/office/drawing/2014/main" id="{8B9E9FCB-4AB7-0243-AD32-747D6EC56D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2837" y="1332138"/>
            <a:ext cx="5506550" cy="4690901"/>
          </a:xfrm>
          <a:prstGeom prst="rect">
            <a:avLst/>
          </a:prstGeom>
          <a:ln w="38100">
            <a:solidFill>
              <a:schemeClr val="accent1"/>
            </a:solidFill>
          </a:ln>
        </p:spPr>
      </p:pic>
    </p:spTree>
    <p:extLst>
      <p:ext uri="{BB962C8B-B14F-4D97-AF65-F5344CB8AC3E}">
        <p14:creationId xmlns:p14="http://schemas.microsoft.com/office/powerpoint/2010/main" val="208431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5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notice a woman picking up feathers.  What do you notice? </a:t>
            </a:r>
          </a:p>
          <a:p>
            <a:endParaRPr lang="en-US" sz="1700" dirty="0"/>
          </a:p>
          <a:p>
            <a:endParaRPr lang="en-US" sz="1700" dirty="0"/>
          </a:p>
          <a:p>
            <a:endParaRPr lang="en-US" sz="1700" dirty="0"/>
          </a:p>
          <a:p>
            <a:r>
              <a:rPr lang="en-US" sz="1700" b="1" dirty="0"/>
              <a:t>Partner A:  </a:t>
            </a:r>
            <a:r>
              <a:rPr lang="en-US" sz="1700" dirty="0"/>
              <a:t>I notice the people standing at the back looking at the woman.  What do you notice? </a:t>
            </a:r>
            <a:endParaRPr lang="en-US" sz="1700" b="1" dirty="0"/>
          </a:p>
          <a:p>
            <a:endParaRPr lang="en-US" sz="1700" b="1" dirty="0"/>
          </a:p>
          <a:p>
            <a:endParaRPr lang="en-US" sz="1700" b="1" dirty="0"/>
          </a:p>
          <a:p>
            <a:r>
              <a:rPr lang="en-US" sz="1700" b="1" dirty="0"/>
              <a:t>Partner A: </a:t>
            </a:r>
            <a:r>
              <a:rPr lang="en-US" sz="1700" dirty="0"/>
              <a:t>I notice the woman is looking at the chicken.  What else do you notice? </a:t>
            </a:r>
            <a:endParaRPr lang="en-US" sz="1700" b="1" dirty="0"/>
          </a:p>
          <a:p>
            <a:endParaRPr lang="en-US" sz="1700" dirty="0"/>
          </a:p>
          <a:p>
            <a:endParaRPr lang="en-US" sz="1700" dirty="0"/>
          </a:p>
          <a:p>
            <a:endParaRPr lang="en-US" sz="1700" dirty="0"/>
          </a:p>
          <a:p>
            <a:r>
              <a:rPr lang="en-US" sz="1700" b="1" dirty="0"/>
              <a:t>Partner A: </a:t>
            </a:r>
            <a:r>
              <a:rPr lang="en-US" sz="1700" dirty="0"/>
              <a:t>I notice the dog is trying to catch the feathers.  What do you notice? </a:t>
            </a:r>
            <a:endParaRPr lang="en-US" sz="1700" b="1" dirty="0"/>
          </a:p>
        </p:txBody>
      </p:sp>
      <p:sp>
        <p:nvSpPr>
          <p:cNvPr id="5" name="TextBox 4"/>
          <p:cNvSpPr txBox="1"/>
          <p:nvPr/>
        </p:nvSpPr>
        <p:spPr>
          <a:xfrm>
            <a:off x="4591715" y="1052160"/>
            <a:ext cx="3619308" cy="5324534"/>
          </a:xfrm>
          <a:prstGeom prst="rect">
            <a:avLst/>
          </a:prstGeom>
          <a:noFill/>
        </p:spPr>
        <p:txBody>
          <a:bodyPr wrap="square" rtlCol="0">
            <a:spAutoFit/>
          </a:bodyPr>
          <a:lstStyle/>
          <a:p>
            <a:r>
              <a:rPr lang="en-US" sz="1700" b="1" dirty="0"/>
              <a:t>Partner B:  </a:t>
            </a:r>
            <a:r>
              <a:rPr lang="en-US" sz="1700" dirty="0"/>
              <a:t>I notice a dog standing on its back legs jumping at the feathers.  What do you notice?  </a:t>
            </a:r>
          </a:p>
          <a:p>
            <a:endParaRPr lang="en-US" sz="1700" b="1" dirty="0"/>
          </a:p>
          <a:p>
            <a:endParaRPr lang="en-US" sz="1700" b="1" dirty="0"/>
          </a:p>
          <a:p>
            <a:r>
              <a:rPr lang="en-US" sz="1700" b="1" dirty="0"/>
              <a:t>Partner B: </a:t>
            </a:r>
            <a:r>
              <a:rPr lang="en-US" sz="1700" dirty="0"/>
              <a:t>I notice there are feathers all over the floor.  What else do you notice? </a:t>
            </a:r>
            <a:endParaRPr lang="en-US" sz="1700" b="1" dirty="0"/>
          </a:p>
          <a:p>
            <a:endParaRPr lang="en-US" sz="1700" dirty="0"/>
          </a:p>
          <a:p>
            <a:endParaRPr lang="en-US" sz="1700" dirty="0"/>
          </a:p>
          <a:p>
            <a:endParaRPr lang="en-US" sz="1700" dirty="0"/>
          </a:p>
          <a:p>
            <a:r>
              <a:rPr lang="en-US" sz="1700" b="1" dirty="0"/>
              <a:t>Partner B: </a:t>
            </a:r>
            <a:r>
              <a:rPr lang="en-US" sz="1700" dirty="0"/>
              <a:t>I notice that the chicken is sitting on a pile of feathers that are on the barrel.  The feathers are not the same as the chicken’s feathers.  What do you notice? </a:t>
            </a:r>
            <a:endParaRPr lang="en-US" sz="1700" b="1" dirty="0"/>
          </a:p>
          <a:p>
            <a:endParaRPr lang="en-US" sz="1700" dirty="0"/>
          </a:p>
          <a:p>
            <a:endParaRPr lang="en-US" sz="1700" dirty="0"/>
          </a:p>
          <a:p>
            <a:r>
              <a:rPr lang="en-US" sz="1700" b="1" dirty="0"/>
              <a:t>Partner B</a:t>
            </a:r>
            <a:r>
              <a:rPr lang="en-US" sz="1700" dirty="0"/>
              <a:t>: I notice the woman has two feathers in her pocket. </a:t>
            </a:r>
            <a:endParaRPr lang="en-US" sz="1900" b="1"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6641"/>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51081"/>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610" y="2247072"/>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78795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610" y="531746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3" y="224707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7959"/>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3" y="5317465"/>
            <a:ext cx="1199599" cy="1048469"/>
          </a:xfrm>
          <a:prstGeom prst="rect">
            <a:avLst/>
          </a:prstGeom>
        </p:spPr>
      </p:pic>
      <p:sp>
        <p:nvSpPr>
          <p:cNvPr id="33" name="Title 1">
            <a:extLst>
              <a:ext uri="{FF2B5EF4-FFF2-40B4-BE49-F238E27FC236}">
                <a16:creationId xmlns:a16="http://schemas.microsoft.com/office/drawing/2014/main" id="{818DD920-C2B4-F74E-A260-38EB49AA684E}"/>
              </a:ext>
            </a:extLst>
          </p:cNvPr>
          <p:cNvSpPr txBox="1">
            <a:spLocks/>
          </p:cNvSpPr>
          <p:nvPr/>
        </p:nvSpPr>
        <p:spPr>
          <a:xfrm>
            <a:off x="352349" y="298697"/>
            <a:ext cx="8229600" cy="58031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dirty="0">
                <a:solidFill>
                  <a:schemeClr val="tx1"/>
                </a:solidFill>
                <a:latin typeface="+mn-lt"/>
              </a:rPr>
              <a:t>What makes this a model conversation?</a:t>
            </a:r>
          </a:p>
        </p:txBody>
      </p:sp>
    </p:spTree>
    <p:extLst>
      <p:ext uri="{BB962C8B-B14F-4D97-AF65-F5344CB8AC3E}">
        <p14:creationId xmlns:p14="http://schemas.microsoft.com/office/powerpoint/2010/main" val="265700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586144"/>
          </a:xfrm>
          <a:prstGeom prst="rect">
            <a:avLst/>
          </a:prstGeom>
          <a:noFill/>
        </p:spPr>
        <p:txBody>
          <a:bodyPr wrap="square" rtlCol="0">
            <a:spAutoFit/>
          </a:bodyPr>
          <a:lstStyle/>
          <a:p>
            <a:r>
              <a:rPr lang="en-US" sz="1700" b="1" dirty="0"/>
              <a:t>Partner A: </a:t>
            </a:r>
            <a:r>
              <a:rPr lang="en-US" sz="1700" dirty="0"/>
              <a:t>I notice a woman picking up feathers.  What do you notice? </a:t>
            </a:r>
            <a:r>
              <a:rPr lang="en-US" sz="1700" b="1" dirty="0"/>
              <a:t>CR</a:t>
            </a:r>
          </a:p>
          <a:p>
            <a:endParaRPr lang="en-US" sz="1700" dirty="0"/>
          </a:p>
          <a:p>
            <a:endParaRPr lang="en-US" sz="1700" dirty="0"/>
          </a:p>
          <a:p>
            <a:endParaRPr lang="en-US" sz="1700" dirty="0"/>
          </a:p>
          <a:p>
            <a:r>
              <a:rPr lang="en-US" sz="1700" b="1" dirty="0"/>
              <a:t>Partner A:  </a:t>
            </a:r>
            <a:r>
              <a:rPr lang="en-US" sz="1700" dirty="0"/>
              <a:t>I notice the people standing at the back looking at the woman.  What do you notice? </a:t>
            </a:r>
            <a:r>
              <a:rPr lang="en-US" sz="1700" b="1" dirty="0"/>
              <a:t>CR</a:t>
            </a:r>
          </a:p>
          <a:p>
            <a:endParaRPr lang="en-US" sz="1700" b="1" dirty="0"/>
          </a:p>
          <a:p>
            <a:endParaRPr lang="en-US" sz="1700" b="1" dirty="0"/>
          </a:p>
          <a:p>
            <a:r>
              <a:rPr lang="en-US" sz="1700" b="1" dirty="0"/>
              <a:t>Partner A: </a:t>
            </a:r>
            <a:r>
              <a:rPr lang="en-US" sz="1700" dirty="0"/>
              <a:t>I notice the woman is looking at the chicken.  What else do you notice? </a:t>
            </a:r>
            <a:r>
              <a:rPr lang="en-US" sz="1700" b="1" dirty="0"/>
              <a:t>CR</a:t>
            </a:r>
          </a:p>
          <a:p>
            <a:endParaRPr lang="en-US" sz="1700" dirty="0"/>
          </a:p>
          <a:p>
            <a:endParaRPr lang="en-US" sz="1700" dirty="0"/>
          </a:p>
          <a:p>
            <a:endParaRPr lang="en-US" sz="1700" dirty="0"/>
          </a:p>
          <a:p>
            <a:r>
              <a:rPr lang="en-US" sz="1700" b="1" dirty="0"/>
              <a:t>Partner A: </a:t>
            </a:r>
            <a:r>
              <a:rPr lang="en-US" sz="1700" dirty="0"/>
              <a:t>I notice the dog is trying to catch the feathers.  What do you notice? </a:t>
            </a:r>
            <a:r>
              <a:rPr lang="en-US" sz="1700" b="1" dirty="0"/>
              <a:t>CR</a:t>
            </a:r>
          </a:p>
        </p:txBody>
      </p:sp>
      <p:sp>
        <p:nvSpPr>
          <p:cNvPr id="5" name="TextBox 4"/>
          <p:cNvSpPr txBox="1"/>
          <p:nvPr/>
        </p:nvSpPr>
        <p:spPr>
          <a:xfrm>
            <a:off x="4591715" y="1052160"/>
            <a:ext cx="3619308" cy="5324534"/>
          </a:xfrm>
          <a:prstGeom prst="rect">
            <a:avLst/>
          </a:prstGeom>
          <a:noFill/>
        </p:spPr>
        <p:txBody>
          <a:bodyPr wrap="square" rtlCol="0">
            <a:spAutoFit/>
          </a:bodyPr>
          <a:lstStyle/>
          <a:p>
            <a:r>
              <a:rPr lang="en-US" sz="1700" b="1" dirty="0"/>
              <a:t>Partner B:  </a:t>
            </a:r>
            <a:r>
              <a:rPr lang="en-US" sz="1700" dirty="0"/>
              <a:t>I notice a dog standing on its back legs jumping at the feathers.  What do you notice? </a:t>
            </a:r>
            <a:r>
              <a:rPr lang="en-US" sz="1700" b="1" dirty="0"/>
              <a:t>CR</a:t>
            </a:r>
            <a:r>
              <a:rPr lang="en-US" sz="1700" dirty="0"/>
              <a:t> </a:t>
            </a:r>
          </a:p>
          <a:p>
            <a:endParaRPr lang="en-US" sz="1700" b="1" dirty="0"/>
          </a:p>
          <a:p>
            <a:endParaRPr lang="en-US" sz="1700" b="1" dirty="0"/>
          </a:p>
          <a:p>
            <a:r>
              <a:rPr lang="en-US" sz="1700" b="1" dirty="0"/>
              <a:t>Partner B: </a:t>
            </a:r>
            <a:r>
              <a:rPr lang="en-US" sz="1700" dirty="0"/>
              <a:t>I notice there are feathers all over the floor.  What else do you notice? </a:t>
            </a:r>
            <a:r>
              <a:rPr lang="en-US" sz="1700" b="1" dirty="0"/>
              <a:t>CR</a:t>
            </a:r>
          </a:p>
          <a:p>
            <a:endParaRPr lang="en-US" sz="1700" dirty="0"/>
          </a:p>
          <a:p>
            <a:endParaRPr lang="en-US" sz="1700" dirty="0"/>
          </a:p>
          <a:p>
            <a:endParaRPr lang="en-US" sz="1700" dirty="0"/>
          </a:p>
          <a:p>
            <a:r>
              <a:rPr lang="en-US" sz="1700" b="1" dirty="0"/>
              <a:t>Partner B: </a:t>
            </a:r>
            <a:r>
              <a:rPr lang="en-US" sz="1700" dirty="0"/>
              <a:t>I notice that the chicken is sitting on a pile of feathers that are on the barrel.  The feathers are not the same as the chicken’s feathers.  What do you notice? </a:t>
            </a:r>
            <a:r>
              <a:rPr lang="en-US" sz="1700" b="1" dirty="0"/>
              <a:t>CR</a:t>
            </a:r>
          </a:p>
          <a:p>
            <a:endParaRPr lang="en-US" sz="1700" dirty="0"/>
          </a:p>
          <a:p>
            <a:endParaRPr lang="en-US" sz="1700" dirty="0"/>
          </a:p>
          <a:p>
            <a:r>
              <a:rPr lang="en-US" sz="1700" b="1" dirty="0"/>
              <a:t>Partner B</a:t>
            </a:r>
            <a:r>
              <a:rPr lang="en-US" sz="1700" dirty="0"/>
              <a:t>: I notice the woman has two feathers in her pocket. </a:t>
            </a:r>
            <a:r>
              <a:rPr lang="en-US" sz="1700" b="1" dirty="0"/>
              <a:t>CR</a:t>
            </a:r>
            <a:endParaRPr lang="en-US" sz="1900" b="1"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8241"/>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52681"/>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610" y="2348672"/>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88955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610" y="541906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3" y="234867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9559"/>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3" y="5419065"/>
            <a:ext cx="1199599" cy="1048469"/>
          </a:xfrm>
          <a:prstGeom prst="rect">
            <a:avLst/>
          </a:prstGeom>
        </p:spPr>
      </p:pic>
      <p:cxnSp>
        <p:nvCxnSpPr>
          <p:cNvPr id="15" name="Straight Connector 14"/>
          <p:cNvCxnSpPr/>
          <p:nvPr/>
        </p:nvCxnSpPr>
        <p:spPr>
          <a:xfrm>
            <a:off x="2260600" y="1386800"/>
            <a:ext cx="838200" cy="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p:nvCxnSpPr>
        <p:spPr>
          <a:xfrm>
            <a:off x="2428542" y="1643184"/>
            <a:ext cx="1876758" cy="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699611" y="1386800"/>
            <a:ext cx="838200" cy="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767851" y="1876960"/>
            <a:ext cx="1769960" cy="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413000" y="2933836"/>
            <a:ext cx="838200" cy="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242566" y="3435241"/>
            <a:ext cx="1815749" cy="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699611" y="2659890"/>
            <a:ext cx="838200" cy="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p:nvCxnSpPr>
        <p:spPr>
          <a:xfrm>
            <a:off x="6293831" y="2933836"/>
            <a:ext cx="1535719" cy="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p:cNvCxnSpPr>
          <p:nvPr/>
        </p:nvCxnSpPr>
        <p:spPr>
          <a:xfrm>
            <a:off x="4744115" y="3211051"/>
            <a:ext cx="723235" cy="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35" name="Title 1">
            <a:extLst>
              <a:ext uri="{FF2B5EF4-FFF2-40B4-BE49-F238E27FC236}">
                <a16:creationId xmlns:a16="http://schemas.microsoft.com/office/drawing/2014/main" id="{0CDA49C2-582A-A54C-9885-2505348D0888}"/>
              </a:ext>
            </a:extLst>
          </p:cNvPr>
          <p:cNvSpPr txBox="1">
            <a:spLocks/>
          </p:cNvSpPr>
          <p:nvPr/>
        </p:nvSpPr>
        <p:spPr>
          <a:xfrm>
            <a:off x="369494" y="-21026"/>
            <a:ext cx="8229600" cy="10017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u="sng" dirty="0">
                <a:solidFill>
                  <a:schemeClr val="tx1"/>
                </a:solidFill>
                <a:latin typeface="+mn-lt"/>
              </a:rPr>
              <a:t>Understanding the Skill: CREATE</a:t>
            </a:r>
            <a:endParaRPr lang="en-US" sz="3200" b="1" dirty="0">
              <a:solidFill>
                <a:schemeClr val="tx1"/>
              </a:solidFill>
              <a:latin typeface="+mn-lt"/>
            </a:endParaRPr>
          </a:p>
        </p:txBody>
      </p:sp>
    </p:spTree>
    <p:extLst>
      <p:ext uri="{BB962C8B-B14F-4D97-AF65-F5344CB8AC3E}">
        <p14:creationId xmlns:p14="http://schemas.microsoft.com/office/powerpoint/2010/main" val="345509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47757" y="368852"/>
            <a:ext cx="8166100" cy="5753100"/>
          </a:xfrm>
          <a:ln w="38100">
            <a:solidFill>
              <a:srgbClr val="0000FF"/>
            </a:solidFill>
            <a:miter lim="800000"/>
            <a:headEnd/>
            <a:tailEnd/>
          </a:ln>
        </p:spPr>
      </p:pic>
    </p:spTree>
    <p:extLst>
      <p:ext uri="{BB962C8B-B14F-4D97-AF65-F5344CB8AC3E}">
        <p14:creationId xmlns:p14="http://schemas.microsoft.com/office/powerpoint/2010/main" val="1867831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dirty="0">
                <a:latin typeface="Avenir Black" charset="0"/>
                <a:cs typeface="Avenir Black" charset="0"/>
              </a:rPr>
              <a:t>Conversation Norms Poster</a:t>
            </a:r>
          </a:p>
          <a:p>
            <a:r>
              <a:rPr lang="en-US" sz="3600" b="1" dirty="0">
                <a:latin typeface="Avenir Book" charset="0"/>
                <a:cs typeface="Avenir Book" charset="0"/>
              </a:rPr>
              <a:t> </a:t>
            </a:r>
            <a:endParaRPr lang="en-US" sz="3600" dirty="0">
              <a:latin typeface="Avenir Book" charset="0"/>
              <a:cs typeface="Avenir Book" charset="0"/>
            </a:endParaRPr>
          </a:p>
          <a:p>
            <a:pPr lvl="1">
              <a:buFont typeface="Arial" charset="0"/>
              <a:buChar char="•"/>
            </a:pPr>
            <a:r>
              <a:rPr lang="en-US" sz="3400" dirty="0">
                <a:latin typeface="Avenir Book" charset="0"/>
                <a:cs typeface="Avenir Book" charset="0"/>
              </a:rPr>
              <a:t>Use your think time</a:t>
            </a:r>
          </a:p>
          <a:p>
            <a:pPr lvl="1">
              <a:buFont typeface="Arial" charset="0"/>
              <a:buChar char="•"/>
            </a:pPr>
            <a:r>
              <a:rPr lang="en-US" sz="3400" dirty="0">
                <a:latin typeface="Avenir Book" charset="0"/>
                <a:cs typeface="Avenir Book" charset="0"/>
              </a:rPr>
              <a:t>Use the language of the skill</a:t>
            </a:r>
          </a:p>
          <a:p>
            <a:pPr lvl="1">
              <a:buFont typeface="Arial" charset="0"/>
              <a:buChar char="•"/>
            </a:pPr>
            <a:r>
              <a:rPr lang="en-US" sz="3400" dirty="0">
                <a:latin typeface="Avenir Book" charset="0"/>
                <a:cs typeface="Avenir Book" charset="0"/>
              </a:rPr>
              <a:t>Use your conversation voice</a:t>
            </a:r>
          </a:p>
          <a:p>
            <a:pPr lvl="1">
              <a:buFont typeface="Arial" charset="0"/>
              <a:buChar char="•"/>
            </a:pPr>
            <a:r>
              <a:rPr lang="en-US" sz="3400" dirty="0">
                <a:latin typeface="Avenir Book" charset="0"/>
                <a:cs typeface="Avenir Book" charset="0"/>
              </a:rPr>
              <a:t>Listen respectfully</a:t>
            </a:r>
          </a:p>
          <a:p>
            <a:pPr lvl="1">
              <a:buFont typeface="Arial" charset="0"/>
              <a:buChar char="•"/>
            </a:pPr>
            <a:r>
              <a:rPr lang="en-US" sz="3400" dirty="0">
                <a:latin typeface="Avenir Book" charset="0"/>
                <a:cs typeface="Avenir Book" charset="0"/>
              </a:rPr>
              <a:t>Take turns and build on each other’s ideas</a:t>
            </a:r>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4131320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84711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195511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8009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Picture2.png">
            <a:extLst>
              <a:ext uri="{FF2B5EF4-FFF2-40B4-BE49-F238E27FC236}">
                <a16:creationId xmlns:a16="http://schemas.microsoft.com/office/drawing/2014/main" id="{713B62D1-EA19-F94F-ADF4-7AD239889615}"/>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342353" y="1047750"/>
            <a:ext cx="5592097" cy="5143500"/>
          </a:xfrm>
          <a:prstGeom prst="rect">
            <a:avLst/>
          </a:prstGeom>
          <a:ln w="38100">
            <a:solidFill>
              <a:schemeClr val="accent1"/>
            </a:solidFill>
          </a:ln>
        </p:spPr>
      </p:pic>
      <p:pic>
        <p:nvPicPr>
          <p:cNvPr id="10" name="NONMODEL CREATE 3RD GR.">
            <a:hlinkClick r:id="" action="ppaction://media"/>
            <a:extLst>
              <a:ext uri="{FF2B5EF4-FFF2-40B4-BE49-F238E27FC236}">
                <a16:creationId xmlns:a16="http://schemas.microsoft.com/office/drawing/2014/main" id="{A49005C5-1845-0E49-B4AF-BFECB7D687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1650" y="101600"/>
            <a:ext cx="812800" cy="812800"/>
          </a:xfrm>
          <a:prstGeom prst="rect">
            <a:avLst/>
          </a:prstGeom>
          <a:ln w="38100">
            <a:solidFill>
              <a:schemeClr val="accent1"/>
            </a:solidFill>
          </a:ln>
        </p:spPr>
      </p:pic>
    </p:spTree>
    <p:extLst>
      <p:ext uri="{BB962C8B-B14F-4D97-AF65-F5344CB8AC3E}">
        <p14:creationId xmlns:p14="http://schemas.microsoft.com/office/powerpoint/2010/main" val="230917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016484"/>
          </a:xfrm>
          <a:prstGeom prst="rect">
            <a:avLst/>
          </a:prstGeom>
          <a:noFill/>
        </p:spPr>
        <p:txBody>
          <a:bodyPr wrap="square" rtlCol="0">
            <a:spAutoFit/>
          </a:bodyPr>
          <a:lstStyle/>
          <a:p>
            <a:r>
              <a:rPr lang="en-US" sz="1700" b="1" dirty="0"/>
              <a:t>Partner A: </a:t>
            </a:r>
            <a:r>
              <a:rPr lang="en-US" sz="1700" dirty="0"/>
              <a:t>I see a chicken. </a:t>
            </a:r>
          </a:p>
          <a:p>
            <a:endParaRPr lang="en-US" sz="1700" dirty="0"/>
          </a:p>
          <a:p>
            <a:endParaRPr lang="en-US" sz="1700" dirty="0"/>
          </a:p>
          <a:p>
            <a:r>
              <a:rPr lang="en-US" sz="1700" b="1" dirty="0"/>
              <a:t>Partner A:  </a:t>
            </a:r>
            <a:r>
              <a:rPr lang="en-US" sz="1700" dirty="0"/>
              <a:t>I see a dog too.</a:t>
            </a:r>
            <a:endParaRPr lang="en-US" sz="1700" b="1" dirty="0"/>
          </a:p>
          <a:p>
            <a:endParaRPr lang="en-US" sz="1700" b="1" dirty="0"/>
          </a:p>
          <a:p>
            <a:endParaRPr lang="en-US" sz="1700" b="1" dirty="0"/>
          </a:p>
          <a:p>
            <a:r>
              <a:rPr lang="en-US" sz="1700" b="1" dirty="0"/>
              <a:t>Partner A: </a:t>
            </a:r>
          </a:p>
          <a:p>
            <a:endParaRPr lang="en-US" sz="1700" dirty="0"/>
          </a:p>
          <a:p>
            <a:endParaRPr lang="en-US" sz="1700" dirty="0"/>
          </a:p>
          <a:p>
            <a:endParaRPr lang="en-US" sz="1700" dirty="0"/>
          </a:p>
          <a:p>
            <a:endParaRPr lang="en-US" sz="1700" dirty="0"/>
          </a:p>
          <a:p>
            <a:r>
              <a:rPr lang="en-US" sz="1700" b="1" dirty="0"/>
              <a:t>Partner A: </a:t>
            </a:r>
            <a:r>
              <a:rPr lang="en-US" sz="1700" dirty="0"/>
              <a:t>There are chicken feathers. </a:t>
            </a:r>
          </a:p>
          <a:p>
            <a:endParaRPr lang="en-US" sz="1700" dirty="0"/>
          </a:p>
          <a:p>
            <a:endParaRPr lang="en-US" sz="1700" dirty="0"/>
          </a:p>
        </p:txBody>
      </p:sp>
      <p:sp>
        <p:nvSpPr>
          <p:cNvPr id="5" name="TextBox 4"/>
          <p:cNvSpPr txBox="1"/>
          <p:nvPr/>
        </p:nvSpPr>
        <p:spPr>
          <a:xfrm>
            <a:off x="4591715" y="1052160"/>
            <a:ext cx="3619308" cy="3754874"/>
          </a:xfrm>
          <a:prstGeom prst="rect">
            <a:avLst/>
          </a:prstGeom>
          <a:noFill/>
        </p:spPr>
        <p:txBody>
          <a:bodyPr wrap="square" rtlCol="0">
            <a:spAutoFit/>
          </a:bodyPr>
          <a:lstStyle/>
          <a:p>
            <a:endParaRPr lang="en-US" sz="1700" b="1" dirty="0"/>
          </a:p>
          <a:p>
            <a:endParaRPr lang="en-US" sz="1700" b="1" dirty="0"/>
          </a:p>
          <a:p>
            <a:r>
              <a:rPr lang="en-US" sz="1700" b="1" dirty="0"/>
              <a:t>Partner B: </a:t>
            </a:r>
            <a:r>
              <a:rPr lang="en-US" sz="1700" dirty="0"/>
              <a:t>I see a chicken, too.</a:t>
            </a:r>
          </a:p>
          <a:p>
            <a:endParaRPr lang="en-US" sz="1700" dirty="0"/>
          </a:p>
          <a:p>
            <a:endParaRPr lang="en-US" sz="1700" dirty="0"/>
          </a:p>
          <a:p>
            <a:r>
              <a:rPr lang="en-US" sz="1700" b="1" dirty="0"/>
              <a:t>Partner B: </a:t>
            </a:r>
            <a:r>
              <a:rPr lang="en-US" sz="1700" dirty="0"/>
              <a:t>There is a chicken.</a:t>
            </a:r>
          </a:p>
          <a:p>
            <a:endParaRPr lang="en-US" sz="1700" dirty="0"/>
          </a:p>
          <a:p>
            <a:endParaRPr lang="en-US" sz="1700" dirty="0"/>
          </a:p>
          <a:p>
            <a:endParaRPr lang="en-US" sz="1700" dirty="0"/>
          </a:p>
          <a:p>
            <a:r>
              <a:rPr lang="en-US" sz="1700" b="1" dirty="0"/>
              <a:t>Partner B</a:t>
            </a:r>
            <a:r>
              <a:rPr lang="en-US" sz="1700" dirty="0"/>
              <a:t>: I love chicken nuggets from McDonald’s.</a:t>
            </a:r>
          </a:p>
          <a:p>
            <a:endParaRPr lang="en-US" sz="1700" dirty="0"/>
          </a:p>
          <a:p>
            <a:endParaRPr lang="en-US" sz="1700" dirty="0"/>
          </a:p>
          <a:p>
            <a:endParaRPr lang="en-US" sz="17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69494" y="42350"/>
            <a:ext cx="8229600" cy="1001713"/>
          </a:xfrm>
        </p:spPr>
        <p:txBody>
          <a:bodyPr>
            <a:normAutofit/>
          </a:bodyPr>
          <a:lstStyle/>
          <a:p>
            <a:pPr algn="ctr"/>
            <a:r>
              <a:rPr lang="en-US" sz="2800" b="1" u="sng" dirty="0">
                <a:solidFill>
                  <a:schemeClr val="tx1"/>
                </a:solidFill>
                <a:latin typeface="+mn-lt"/>
              </a:rPr>
              <a:t>REVIEW </a:t>
            </a:r>
            <a:r>
              <a:rPr lang="en-US" sz="2800" b="1" dirty="0">
                <a:solidFill>
                  <a:schemeClr val="tx1"/>
                </a:solidFill>
                <a:latin typeface="+mn-lt"/>
              </a:rPr>
              <a:t>Non-Model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394056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4950" y="878466"/>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6" name="Picture 5">
            <a:extLst>
              <a:ext uri="{FF2B5EF4-FFF2-40B4-BE49-F238E27FC236}">
                <a16:creationId xmlns:a16="http://schemas.microsoft.com/office/drawing/2014/main" id="{B80E7D6D-90C6-3E49-A8D9-376311B4C207}"/>
              </a:ext>
            </a:extLst>
          </p:cNvPr>
          <p:cNvPicPr>
            <a:picLocks noChangeAspect="1"/>
          </p:cNvPicPr>
          <p:nvPr/>
        </p:nvPicPr>
        <p:blipFill rotWithShape="1">
          <a:blip r:embed="rId3"/>
          <a:srcRect b="5607"/>
          <a:stretch/>
        </p:blipFill>
        <p:spPr>
          <a:xfrm>
            <a:off x="4019550" y="226561"/>
            <a:ext cx="4889500" cy="5972756"/>
          </a:xfrm>
          <a:prstGeom prst="rect">
            <a:avLst/>
          </a:prstGeom>
          <a:ln w="9525">
            <a:solidFill>
              <a:schemeClr val="tx1"/>
            </a:solidFill>
          </a:ln>
        </p:spPr>
      </p:pic>
      <p:sp>
        <p:nvSpPr>
          <p:cNvPr id="7" name="TextBox 6">
            <a:extLst>
              <a:ext uri="{FF2B5EF4-FFF2-40B4-BE49-F238E27FC236}">
                <a16:creationId xmlns:a16="http://schemas.microsoft.com/office/drawing/2014/main" id="{ADAF2634-A745-B243-8365-C6D4A41B4E48}"/>
              </a:ext>
            </a:extLst>
          </p:cNvPr>
          <p:cNvSpPr txBox="1"/>
          <p:nvPr/>
        </p:nvSpPr>
        <p:spPr>
          <a:xfrm>
            <a:off x="188549" y="5208499"/>
            <a:ext cx="3581400" cy="923330"/>
          </a:xfrm>
          <a:prstGeom prst="rect">
            <a:avLst/>
          </a:prstGeom>
          <a:noFill/>
        </p:spPr>
        <p:txBody>
          <a:bodyPr wrap="square" rtlCol="0">
            <a:spAutoFit/>
          </a:bodyPr>
          <a:lstStyle/>
          <a:p>
            <a:r>
              <a:rPr lang="en-US" b="1" dirty="0"/>
              <a:t>Note to Teacher: </a:t>
            </a:r>
            <a:r>
              <a:rPr lang="en-US" dirty="0"/>
              <a:t>Consult pg. 10 of Start Smart 1.0 Lessons or Teacher Resources at end of Power point</a:t>
            </a:r>
          </a:p>
        </p:txBody>
      </p:sp>
    </p:spTree>
    <p:extLst>
      <p:ext uri="{BB962C8B-B14F-4D97-AF65-F5344CB8AC3E}">
        <p14:creationId xmlns:p14="http://schemas.microsoft.com/office/powerpoint/2010/main" val="58309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93335" y="3126736"/>
            <a:ext cx="2075395" cy="2693045"/>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44"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5" name="Picture 4" descr="Pictur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455" y="898161"/>
            <a:ext cx="6047509" cy="5172036"/>
          </a:xfrm>
          <a:prstGeom prst="rect">
            <a:avLst/>
          </a:prstGeom>
        </p:spPr>
      </p:pic>
    </p:spTree>
    <p:extLst>
      <p:ext uri="{BB962C8B-B14F-4D97-AF65-F5344CB8AC3E}">
        <p14:creationId xmlns:p14="http://schemas.microsoft.com/office/powerpoint/2010/main" val="598500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CREATE</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73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1034812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CREATE?</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370841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3</a:t>
            </a:r>
            <a:r>
              <a:rPr lang="en-US" sz="4800" baseline="30000" dirty="0">
                <a:solidFill>
                  <a:schemeClr val="tx1"/>
                </a:solidFill>
              </a:rPr>
              <a:t>rd</a:t>
            </a:r>
            <a:r>
              <a:rPr lang="en-US" sz="4800" dirty="0">
                <a:solidFill>
                  <a:schemeClr val="tx1"/>
                </a:solidFill>
              </a:rPr>
              <a:t> Grade</a:t>
            </a:r>
          </a:p>
          <a:p>
            <a:r>
              <a:rPr lang="en-US" sz="4800" dirty="0">
                <a:solidFill>
                  <a:schemeClr val="tx1"/>
                </a:solidFill>
              </a:rPr>
              <a:t>Lesson 3</a:t>
            </a:r>
          </a:p>
        </p:txBody>
      </p:sp>
      <p:pic>
        <p:nvPicPr>
          <p:cNvPr id="4" name="Picture 3"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822960" y="683596"/>
            <a:ext cx="1405996" cy="1366917"/>
          </a:xfrm>
          <a:prstGeom prst="rect">
            <a:avLst/>
          </a:prstGeom>
          <a:noFill/>
          <a:ln>
            <a:noFill/>
          </a:ln>
        </p:spPr>
      </p:pic>
      <p:pic>
        <p:nvPicPr>
          <p:cNvPr id="5" name="Picture 4"/>
          <p:cNvPicPr>
            <a:picLocks noChangeAspect="1"/>
          </p:cNvPicPr>
          <p:nvPr/>
        </p:nvPicPr>
        <p:blipFill>
          <a:blip r:embed="rId4"/>
          <a:stretch>
            <a:fillRect/>
          </a:stretch>
        </p:blipFill>
        <p:spPr>
          <a:xfrm>
            <a:off x="6804660" y="526513"/>
            <a:ext cx="1562100" cy="1524000"/>
          </a:xfrm>
          <a:prstGeom prst="rect">
            <a:avLst/>
          </a:prstGeom>
        </p:spPr>
      </p:pic>
    </p:spTree>
    <p:extLst>
      <p:ext uri="{BB962C8B-B14F-4D97-AF65-F5344CB8AC3E}">
        <p14:creationId xmlns:p14="http://schemas.microsoft.com/office/powerpoint/2010/main" val="682564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CREATE</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565081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899" y="218612"/>
            <a:ext cx="4601901" cy="6006809"/>
          </a:xfrm>
          <a:prstGeom prst="rect">
            <a:avLst/>
          </a:prstGeom>
        </p:spPr>
      </p:pic>
      <p:sp>
        <p:nvSpPr>
          <p:cNvPr id="7" name="Rectangle 6"/>
          <p:cNvSpPr/>
          <p:nvPr/>
        </p:nvSpPr>
        <p:spPr>
          <a:xfrm>
            <a:off x="4729163" y="2797175"/>
            <a:ext cx="1936086" cy="16319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56193" y="4592638"/>
            <a:ext cx="4109056" cy="11366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01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29513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47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1150160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576462" y="3126736"/>
            <a:ext cx="2075395" cy="2693045"/>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6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Picture3.png">
            <a:extLst>
              <a:ext uri="{FF2B5EF4-FFF2-40B4-BE49-F238E27FC236}">
                <a16:creationId xmlns:a16="http://schemas.microsoft.com/office/drawing/2014/main" id="{F5AC2BE9-ADF1-1E4F-9AE4-7F9575444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5463" y="898160"/>
            <a:ext cx="6166354" cy="4615949"/>
          </a:xfrm>
          <a:prstGeom prst="rect">
            <a:avLst/>
          </a:prstGeom>
          <a:ln w="38100">
            <a:solidFill>
              <a:schemeClr val="accent1"/>
            </a:solidFill>
          </a:ln>
        </p:spPr>
      </p:pic>
    </p:spTree>
    <p:extLst>
      <p:ext uri="{BB962C8B-B14F-4D97-AF65-F5344CB8AC3E}">
        <p14:creationId xmlns:p14="http://schemas.microsoft.com/office/powerpoint/2010/main" val="4082266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853" y="95064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60" y="205864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48480" y="370742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descr="Picture3.png">
            <a:extLst>
              <a:ext uri="{FF2B5EF4-FFF2-40B4-BE49-F238E27FC236}">
                <a16:creationId xmlns:a16="http://schemas.microsoft.com/office/drawing/2014/main" id="{215BDB93-E36D-4B41-A08C-585FF63BF536}"/>
              </a:ext>
            </a:extLst>
          </p:cNvPr>
          <p:cNvPicPr>
            <a:picLocks noChangeAspect="1"/>
          </p:cNvPicPr>
          <p:nvPr/>
        </p:nvPicPr>
        <p:blipFill rotWithShape="1">
          <a:blip r:embed="rId6">
            <a:extLst>
              <a:ext uri="{28A0092B-C50C-407E-A947-70E740481C1C}">
                <a14:useLocalDpi xmlns:a14="http://schemas.microsoft.com/office/drawing/2010/main" val="0"/>
              </a:ext>
            </a:extLst>
          </a:blip>
          <a:srcRect l="7894"/>
          <a:stretch/>
        </p:blipFill>
        <p:spPr>
          <a:xfrm>
            <a:off x="3380508" y="1211979"/>
            <a:ext cx="5611091" cy="5009840"/>
          </a:xfrm>
          <a:prstGeom prst="rect">
            <a:avLst/>
          </a:prstGeom>
          <a:ln w="38100">
            <a:solidFill>
              <a:schemeClr val="accent1"/>
            </a:solidFill>
          </a:ln>
        </p:spPr>
      </p:pic>
      <p:pic>
        <p:nvPicPr>
          <p:cNvPr id="11" name="MODEL LESSON 3 3RD GR.">
            <a:hlinkClick r:id="" action="ppaction://media"/>
            <a:extLst>
              <a:ext uri="{FF2B5EF4-FFF2-40B4-BE49-F238E27FC236}">
                <a16:creationId xmlns:a16="http://schemas.microsoft.com/office/drawing/2014/main" id="{392ED8F0-8330-A649-A9B5-137910191F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256317"/>
            <a:ext cx="812800" cy="812800"/>
          </a:xfrm>
          <a:prstGeom prst="rect">
            <a:avLst/>
          </a:prstGeom>
          <a:ln w="38100">
            <a:solidFill>
              <a:schemeClr val="accent1"/>
            </a:solidFill>
          </a:ln>
        </p:spPr>
      </p:pic>
    </p:spTree>
    <p:extLst>
      <p:ext uri="{BB962C8B-B14F-4D97-AF65-F5344CB8AC3E}">
        <p14:creationId xmlns:p14="http://schemas.microsoft.com/office/powerpoint/2010/main" val="23319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5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49344"/>
            <a:ext cx="3392116" cy="4801314"/>
          </a:xfrm>
          <a:prstGeom prst="rect">
            <a:avLst/>
          </a:prstGeom>
          <a:noFill/>
        </p:spPr>
        <p:txBody>
          <a:bodyPr wrap="square" rtlCol="0">
            <a:spAutoFit/>
          </a:bodyPr>
          <a:lstStyle/>
          <a:p>
            <a:r>
              <a:rPr lang="en-US" sz="1700" b="1" dirty="0"/>
              <a:t>Partner A: </a:t>
            </a:r>
            <a:r>
              <a:rPr lang="en-US" sz="1700" dirty="0"/>
              <a:t>I notice the people are working in the woods.  What do you notice?</a:t>
            </a:r>
          </a:p>
          <a:p>
            <a:endParaRPr lang="en-US" sz="1700" dirty="0"/>
          </a:p>
          <a:p>
            <a:endParaRPr lang="en-US" sz="1700" dirty="0"/>
          </a:p>
          <a:p>
            <a:r>
              <a:rPr lang="en-US" sz="1700" b="1" dirty="0"/>
              <a:t>Partner A:  </a:t>
            </a:r>
            <a:r>
              <a:rPr lang="en-US" sz="1700" dirty="0"/>
              <a:t>I notice a woman grabbing something.  What do you notice?</a:t>
            </a:r>
            <a:endParaRPr lang="en-US" sz="1700" b="1" dirty="0"/>
          </a:p>
          <a:p>
            <a:endParaRPr lang="en-US" sz="1700" b="1" dirty="0"/>
          </a:p>
          <a:p>
            <a:endParaRPr lang="en-US" sz="1700" b="1" dirty="0"/>
          </a:p>
          <a:p>
            <a:r>
              <a:rPr lang="en-US" sz="1700" b="1" dirty="0"/>
              <a:t>Partner A: </a:t>
            </a:r>
            <a:r>
              <a:rPr lang="en-US" sz="1700" dirty="0"/>
              <a:t>I notice the woman has a rake and she is picking up mud.  What do you notice?</a:t>
            </a:r>
          </a:p>
          <a:p>
            <a:endParaRPr lang="en-US" sz="1700" dirty="0"/>
          </a:p>
          <a:p>
            <a:endParaRPr lang="en-US" sz="1700" dirty="0"/>
          </a:p>
          <a:p>
            <a:r>
              <a:rPr lang="en-US" sz="1700" b="1" dirty="0"/>
              <a:t>Partner A: </a:t>
            </a:r>
            <a:r>
              <a:rPr lang="en-US" sz="1700" dirty="0"/>
              <a:t>I notice they are all working together to clean up the trash.  What do you notice?</a:t>
            </a:r>
          </a:p>
        </p:txBody>
      </p:sp>
      <p:sp>
        <p:nvSpPr>
          <p:cNvPr id="5" name="TextBox 4"/>
          <p:cNvSpPr txBox="1"/>
          <p:nvPr/>
        </p:nvSpPr>
        <p:spPr>
          <a:xfrm>
            <a:off x="4591715" y="1187444"/>
            <a:ext cx="3619308" cy="4539704"/>
          </a:xfrm>
          <a:prstGeom prst="rect">
            <a:avLst/>
          </a:prstGeom>
          <a:noFill/>
        </p:spPr>
        <p:txBody>
          <a:bodyPr wrap="square" rtlCol="0">
            <a:spAutoFit/>
          </a:bodyPr>
          <a:lstStyle/>
          <a:p>
            <a:r>
              <a:rPr lang="en-US" sz="1700" b="1" dirty="0"/>
              <a:t>Partner B:  </a:t>
            </a:r>
            <a:r>
              <a:rPr lang="en-US" sz="1700" dirty="0"/>
              <a:t>I notice they are cleaning the woods.  What do you notice?</a:t>
            </a:r>
          </a:p>
          <a:p>
            <a:endParaRPr lang="en-US" sz="1700" dirty="0"/>
          </a:p>
          <a:p>
            <a:endParaRPr lang="en-US" sz="1700" b="1" dirty="0"/>
          </a:p>
          <a:p>
            <a:endParaRPr lang="en-US" sz="1700" b="1" dirty="0"/>
          </a:p>
          <a:p>
            <a:r>
              <a:rPr lang="en-US" sz="1700" b="1" dirty="0"/>
              <a:t>Partner B: </a:t>
            </a:r>
            <a:r>
              <a:rPr lang="en-US" sz="1700" dirty="0"/>
              <a:t>I notice a woman picking up a dirty cone.  What do you notice?</a:t>
            </a:r>
          </a:p>
          <a:p>
            <a:endParaRPr lang="en-US" sz="1700" dirty="0"/>
          </a:p>
          <a:p>
            <a:endParaRPr lang="en-US" sz="1700" dirty="0"/>
          </a:p>
          <a:p>
            <a:endParaRPr lang="en-US" sz="1700" dirty="0"/>
          </a:p>
          <a:p>
            <a:r>
              <a:rPr lang="en-US" sz="1700" b="1" dirty="0"/>
              <a:t>Partner B: </a:t>
            </a:r>
            <a:r>
              <a:rPr lang="en-US" sz="1700" dirty="0"/>
              <a:t>I notice a woman with the blue jacket is scooping up trash with her rake.  What do you notice?</a:t>
            </a:r>
          </a:p>
          <a:p>
            <a:endParaRPr lang="en-US" sz="1700" dirty="0"/>
          </a:p>
          <a:p>
            <a:endParaRPr lang="en-US" sz="1700" dirty="0"/>
          </a:p>
          <a:p>
            <a:r>
              <a:rPr lang="en-US" sz="1700" b="1" dirty="0"/>
              <a:t>Partner B</a:t>
            </a:r>
            <a:r>
              <a:rPr lang="en-US" sz="1700" dirty="0"/>
              <a:t>: I notice they are using tools.  What do you notice?</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879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178792"/>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69494" y="85311"/>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b="1" dirty="0">
                <a:solidFill>
                  <a:schemeClr val="tx1"/>
                </a:solidFill>
              </a:rPr>
            </a:br>
            <a:r>
              <a:rPr lang="en-US" sz="2800" b="1" dirty="0">
                <a:solidFill>
                  <a:schemeClr val="tx1"/>
                </a:solidFill>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570087"/>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823387"/>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2162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2" y="2570087"/>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2" y="3851519"/>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3523"/>
            <a:ext cx="1199599" cy="1048469"/>
          </a:xfrm>
          <a:prstGeom prst="rect">
            <a:avLst/>
          </a:prstGeom>
        </p:spPr>
      </p:pic>
    </p:spTree>
    <p:extLst>
      <p:ext uri="{BB962C8B-B14F-4D97-AF65-F5344CB8AC3E}">
        <p14:creationId xmlns:p14="http://schemas.microsoft.com/office/powerpoint/2010/main" val="6727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4277141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365" y="95064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372" y="205864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48480" y="370742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NONMODEL LESSON 3 3RD GR">
            <a:hlinkClick r:id="" action="ppaction://media"/>
            <a:extLst>
              <a:ext uri="{FF2B5EF4-FFF2-40B4-BE49-F238E27FC236}">
                <a16:creationId xmlns:a16="http://schemas.microsoft.com/office/drawing/2014/main" id="{C7E84C06-5ACC-7A46-85AE-F067484488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2219" y="137846"/>
            <a:ext cx="812800" cy="812800"/>
          </a:xfrm>
          <a:prstGeom prst="rect">
            <a:avLst/>
          </a:prstGeom>
          <a:ln w="38100">
            <a:solidFill>
              <a:schemeClr val="accent1"/>
            </a:solidFill>
          </a:ln>
        </p:spPr>
      </p:pic>
      <p:pic>
        <p:nvPicPr>
          <p:cNvPr id="11" name="Picture 10" descr="Picture3.png">
            <a:extLst>
              <a:ext uri="{FF2B5EF4-FFF2-40B4-BE49-F238E27FC236}">
                <a16:creationId xmlns:a16="http://schemas.microsoft.com/office/drawing/2014/main" id="{4C730876-BE4E-6A49-8E12-42C58F5DF62F}"/>
              </a:ext>
            </a:extLst>
          </p:cNvPr>
          <p:cNvPicPr>
            <a:picLocks noChangeAspect="1"/>
          </p:cNvPicPr>
          <p:nvPr/>
        </p:nvPicPr>
        <p:blipFill rotWithShape="1">
          <a:blip r:embed="rId7">
            <a:extLst>
              <a:ext uri="{28A0092B-C50C-407E-A947-70E740481C1C}">
                <a14:useLocalDpi xmlns:a14="http://schemas.microsoft.com/office/drawing/2010/main" val="0"/>
              </a:ext>
            </a:extLst>
          </a:blip>
          <a:srcRect l="7894"/>
          <a:stretch/>
        </p:blipFill>
        <p:spPr>
          <a:xfrm>
            <a:off x="3313950" y="1107303"/>
            <a:ext cx="5358995" cy="5114516"/>
          </a:xfrm>
          <a:prstGeom prst="rect">
            <a:avLst/>
          </a:prstGeom>
          <a:ln w="38100">
            <a:solidFill>
              <a:schemeClr val="accent1"/>
            </a:solidFill>
          </a:ln>
        </p:spPr>
      </p:pic>
    </p:spTree>
    <p:extLst>
      <p:ext uri="{BB962C8B-B14F-4D97-AF65-F5344CB8AC3E}">
        <p14:creationId xmlns:p14="http://schemas.microsoft.com/office/powerpoint/2010/main" val="187938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8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586144"/>
          </a:xfrm>
          <a:prstGeom prst="rect">
            <a:avLst/>
          </a:prstGeom>
          <a:noFill/>
        </p:spPr>
        <p:txBody>
          <a:bodyPr wrap="square" rtlCol="0">
            <a:spAutoFit/>
          </a:bodyPr>
          <a:lstStyle/>
          <a:p>
            <a:r>
              <a:rPr lang="en-US" sz="1700" b="1" dirty="0"/>
              <a:t>Partner A: </a:t>
            </a:r>
            <a:r>
              <a:rPr lang="en-US" sz="1700" dirty="0"/>
              <a:t>What is your idea?</a:t>
            </a:r>
          </a:p>
          <a:p>
            <a:endParaRPr lang="en-US" sz="1700" dirty="0"/>
          </a:p>
          <a:p>
            <a:endParaRPr lang="en-US" sz="1700" dirty="0"/>
          </a:p>
          <a:p>
            <a:endParaRPr lang="en-US" sz="1700" dirty="0"/>
          </a:p>
          <a:p>
            <a:endParaRPr lang="en-US" sz="1700" dirty="0"/>
          </a:p>
          <a:p>
            <a:r>
              <a:rPr lang="en-US" sz="1700" b="1" dirty="0"/>
              <a:t>Partner A:  </a:t>
            </a:r>
            <a:r>
              <a:rPr lang="en-US" sz="1700" dirty="0"/>
              <a:t>They are cleaning something.</a:t>
            </a:r>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r>
              <a:rPr lang="en-US" sz="1700" b="1" dirty="0"/>
              <a:t>Partner A: </a:t>
            </a:r>
            <a:r>
              <a:rPr lang="en-US" sz="1700" dirty="0"/>
              <a:t>I wish I had a scooper like the one the lady has.</a:t>
            </a:r>
          </a:p>
          <a:p>
            <a:endParaRPr lang="en-US" sz="1700" dirty="0"/>
          </a:p>
          <a:p>
            <a:endParaRPr lang="en-US" sz="1700" dirty="0"/>
          </a:p>
          <a:p>
            <a:r>
              <a:rPr lang="en-US" sz="1700" b="1" dirty="0"/>
              <a:t>Partner A: </a:t>
            </a:r>
            <a:r>
              <a:rPr lang="en-US" sz="1700" dirty="0"/>
              <a:t>Let’s tell the principal we need a scooper.</a:t>
            </a:r>
          </a:p>
          <a:p>
            <a:endParaRPr lang="en-US" sz="1700" dirty="0"/>
          </a:p>
        </p:txBody>
      </p:sp>
      <p:sp>
        <p:nvSpPr>
          <p:cNvPr id="5" name="TextBox 4"/>
          <p:cNvSpPr txBox="1"/>
          <p:nvPr/>
        </p:nvSpPr>
        <p:spPr>
          <a:xfrm>
            <a:off x="4591715" y="1052160"/>
            <a:ext cx="3619308" cy="5586144"/>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b="1" dirty="0"/>
          </a:p>
          <a:p>
            <a:endParaRPr lang="en-US" sz="1700" b="1" dirty="0"/>
          </a:p>
          <a:p>
            <a:r>
              <a:rPr lang="en-US" sz="1700" b="1" dirty="0"/>
              <a:t>Partner B: </a:t>
            </a:r>
            <a:r>
              <a:rPr lang="en-US" sz="1700" dirty="0"/>
              <a:t>I think they are cleaning something, too. </a:t>
            </a:r>
          </a:p>
          <a:p>
            <a:endParaRPr lang="en-US" sz="1700" dirty="0"/>
          </a:p>
          <a:p>
            <a:endParaRPr lang="en-US" sz="1700" dirty="0"/>
          </a:p>
          <a:p>
            <a:endParaRPr lang="en-US" sz="1700" dirty="0"/>
          </a:p>
          <a:p>
            <a:r>
              <a:rPr lang="en-US" sz="1700" b="1" dirty="0"/>
              <a:t>Partner B: </a:t>
            </a:r>
            <a:r>
              <a:rPr lang="en-US" sz="1700" dirty="0"/>
              <a:t>One idea is that they are picking up trash.</a:t>
            </a:r>
          </a:p>
          <a:p>
            <a:endParaRPr lang="en-US" sz="1700" dirty="0"/>
          </a:p>
          <a:p>
            <a:endParaRPr lang="en-US" sz="1700" dirty="0"/>
          </a:p>
          <a:p>
            <a:r>
              <a:rPr lang="en-US" sz="1700" b="1" dirty="0"/>
              <a:t>Partner B</a:t>
            </a:r>
            <a:r>
              <a:rPr lang="en-US" sz="1700" dirty="0"/>
              <a:t>: My mom can let us use her scooper.</a:t>
            </a:r>
          </a:p>
          <a:p>
            <a:endParaRPr lang="en-US" sz="1700" dirty="0"/>
          </a:p>
          <a:p>
            <a:endParaRPr lang="en-US" sz="1700" dirty="0"/>
          </a:p>
          <a:p>
            <a:r>
              <a:rPr lang="en-US" sz="1700" b="1" dirty="0"/>
              <a:t>Partner B</a:t>
            </a:r>
            <a:r>
              <a:rPr lang="en-US" sz="1700" dirty="0"/>
              <a:t>: That reminds me of all the trash in the playground.</a:t>
            </a:r>
          </a:p>
          <a:p>
            <a:endParaRPr lang="en-US" sz="17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8269"/>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94523"/>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44450"/>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Non-Model</a:t>
            </a:r>
            <a:br>
              <a:rPr lang="en-US" sz="2800" dirty="0">
                <a:solidFill>
                  <a:schemeClr val="tx1"/>
                </a:solidFill>
              </a:rPr>
            </a:br>
            <a:r>
              <a:rPr lang="en-US" sz="2800" b="1" dirty="0">
                <a:solidFill>
                  <a:schemeClr val="tx1"/>
                </a:solidFill>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68107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981506"/>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174194"/>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482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441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5911"/>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27642"/>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284223"/>
            <a:ext cx="948679" cy="957629"/>
          </a:xfrm>
          <a:prstGeom prst="rect">
            <a:avLst/>
          </a:prstGeom>
        </p:spPr>
      </p:pic>
    </p:spTree>
    <p:extLst>
      <p:ext uri="{BB962C8B-B14F-4D97-AF65-F5344CB8AC3E}">
        <p14:creationId xmlns:p14="http://schemas.microsoft.com/office/powerpoint/2010/main" val="99655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570208"/>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four CREATE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PROPMT: </a:t>
            </a:r>
          </a:p>
          <a:p>
            <a:pPr algn="ctr"/>
            <a:r>
              <a:rPr lang="en-US" sz="2100" dirty="0">
                <a:solidFill>
                  <a:schemeClr val="tx1"/>
                </a:solidFill>
              </a:rPr>
              <a:t>What do you notice in the visual text? </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429" y="1505220"/>
            <a:ext cx="2004463" cy="1394733"/>
          </a:xfrm>
          <a:prstGeom prst="rect">
            <a:avLst/>
          </a:prstGeom>
        </p:spPr>
      </p:pic>
    </p:spTree>
    <p:extLst>
      <p:ext uri="{BB962C8B-B14F-4D97-AF65-F5344CB8AC3E}">
        <p14:creationId xmlns:p14="http://schemas.microsoft.com/office/powerpoint/2010/main" val="8030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28486" y="183089"/>
            <a:ext cx="6715040" cy="1215717"/>
          </a:xfrm>
          <a:prstGeom prst="rect">
            <a:avLst/>
          </a:prstGeom>
        </p:spPr>
        <p:txBody>
          <a:bodyPr wrap="square">
            <a:spAutoFit/>
          </a:bodyPr>
          <a:lstStyle/>
          <a:p>
            <a:pPr algn="ctr"/>
            <a:r>
              <a:rPr lang="en-US" sz="3200" b="1" dirty="0"/>
              <a:t>Prompt: </a:t>
            </a:r>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4" y="61844"/>
            <a:ext cx="1329762" cy="1109826"/>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descr="City-Life-Rt_0402.jpg">
            <a:extLst>
              <a:ext uri="{FF2B5EF4-FFF2-40B4-BE49-F238E27FC236}">
                <a16:creationId xmlns:a16="http://schemas.microsoft.com/office/drawing/2014/main" id="{5BE58256-A120-274C-9A90-D938C6CD2DD4}"/>
              </a:ext>
            </a:extLst>
          </p:cNvPr>
          <p:cNvPicPr>
            <a:picLocks/>
          </p:cNvPicPr>
          <p:nvPr/>
        </p:nvPicPr>
        <p:blipFill rotWithShape="1">
          <a:blip r:embed="rId5">
            <a:extLst>
              <a:ext uri="{28A0092B-C50C-407E-A947-70E740481C1C}">
                <a14:useLocalDpi xmlns:a14="http://schemas.microsoft.com/office/drawing/2010/main" val="0"/>
              </a:ext>
            </a:extLst>
          </a:blip>
          <a:srcRect b="2395"/>
          <a:stretch/>
        </p:blipFill>
        <p:spPr>
          <a:xfrm>
            <a:off x="93847" y="1285027"/>
            <a:ext cx="8984318" cy="4962890"/>
          </a:xfrm>
          <a:prstGeom prst="rect">
            <a:avLst/>
          </a:prstGeom>
          <a:ln w="38100">
            <a:solidFill>
              <a:schemeClr val="accent1"/>
            </a:solidFill>
          </a:ln>
        </p:spPr>
      </p:pic>
    </p:spTree>
    <p:extLst>
      <p:ext uri="{BB962C8B-B14F-4D97-AF65-F5344CB8AC3E}">
        <p14:creationId xmlns:p14="http://schemas.microsoft.com/office/powerpoint/2010/main" val="3120258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Content Placeholder 3">
            <a:extLst>
              <a:ext uri="{FF2B5EF4-FFF2-40B4-BE49-F238E27FC236}">
                <a16:creationId xmlns:a16="http://schemas.microsoft.com/office/drawing/2014/main" id="{5E4DAC92-59E7-F44B-B41B-F5598FBCAE91}"/>
              </a:ext>
            </a:extLst>
          </p:cNvPr>
          <p:cNvPicPr>
            <a:picLocks noChangeAspect="1"/>
          </p:cNvPicPr>
          <p:nvPr/>
        </p:nvPicPr>
        <p:blipFill>
          <a:blip r:embed="rId7">
            <a:extLst>
              <a:ext uri="{28A0092B-C50C-407E-A947-70E740481C1C}">
                <a14:useLocalDpi xmlns:a14="http://schemas.microsoft.com/office/drawing/2010/main" val="0"/>
              </a:ext>
            </a:extLst>
          </a:blip>
          <a:srcRect l="4504" t="8122" r="6396" b="43529"/>
          <a:stretch>
            <a:fillRect/>
          </a:stretch>
        </p:blipFill>
        <p:spPr>
          <a:xfrm>
            <a:off x="192168" y="2059859"/>
            <a:ext cx="5036777" cy="3956896"/>
          </a:xfrm>
          <a:prstGeom prst="rect">
            <a:avLst/>
          </a:prstGeom>
          <a:solidFill>
            <a:schemeClr val="bg1"/>
          </a:solidFill>
          <a:ln w="38100">
            <a:solidFill>
              <a:srgbClr val="0000FF"/>
            </a:solidFill>
            <a:miter lim="800000"/>
            <a:headEnd/>
            <a:tailEnd/>
          </a:ln>
        </p:spPr>
      </p:pic>
      <p:pic>
        <p:nvPicPr>
          <p:cNvPr id="18" name="Picture 17" descr="City-Life-Rt_0402.jpg">
            <a:extLst>
              <a:ext uri="{FF2B5EF4-FFF2-40B4-BE49-F238E27FC236}">
                <a16:creationId xmlns:a16="http://schemas.microsoft.com/office/drawing/2014/main" id="{EB52ECBB-C43B-D24C-BD64-280610233353}"/>
              </a:ext>
            </a:extLst>
          </p:cNvPr>
          <p:cNvPicPr>
            <a:picLocks noChangeAspect="1"/>
          </p:cNvPicPr>
          <p:nvPr/>
        </p:nvPicPr>
        <p:blipFill rotWithShape="1">
          <a:blip r:embed="rId8">
            <a:extLst>
              <a:ext uri="{28A0092B-C50C-407E-A947-70E740481C1C}">
                <a14:useLocalDpi xmlns:a14="http://schemas.microsoft.com/office/drawing/2010/main" val="0"/>
              </a:ext>
            </a:extLst>
          </a:blip>
          <a:srcRect l="14095" r="5435" b="9752"/>
          <a:stretch/>
        </p:blipFill>
        <p:spPr>
          <a:xfrm>
            <a:off x="5392685" y="2764270"/>
            <a:ext cx="3585355" cy="2275721"/>
          </a:xfrm>
          <a:prstGeom prst="rect">
            <a:avLst/>
          </a:prstGeom>
          <a:ln w="38100">
            <a:solidFill>
              <a:schemeClr val="accent1"/>
            </a:solidFill>
          </a:ln>
        </p:spPr>
      </p:pic>
    </p:spTree>
    <p:extLst>
      <p:ext uri="{BB962C8B-B14F-4D97-AF65-F5344CB8AC3E}">
        <p14:creationId xmlns:p14="http://schemas.microsoft.com/office/powerpoint/2010/main" val="287283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54619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4" name="Rectangle 3"/>
          <p:cNvSpPr/>
          <p:nvPr/>
        </p:nvSpPr>
        <p:spPr>
          <a:xfrm>
            <a:off x="4594860" y="1855160"/>
            <a:ext cx="2951929" cy="156039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009588" y="4706470"/>
            <a:ext cx="55372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3404532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06474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27116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822325" y="287709"/>
            <a:ext cx="7543800" cy="646112"/>
          </a:xfrm>
        </p:spPr>
        <p:txBody>
          <a:bodyPr>
            <a:normAutofit fontScale="90000"/>
          </a:bodyPr>
          <a:lstStyle/>
          <a:p>
            <a:pPr algn="ctr"/>
            <a:r>
              <a:rPr lang="en-US" dirty="0"/>
              <a:t>CREATE Non-Model Revision</a:t>
            </a:r>
          </a:p>
        </p:txBody>
      </p:sp>
      <p:pic>
        <p:nvPicPr>
          <p:cNvPr id="10" name="Picture 9">
            <a:extLst>
              <a:ext uri="{FF2B5EF4-FFF2-40B4-BE49-F238E27FC236}">
                <a16:creationId xmlns:a16="http://schemas.microsoft.com/office/drawing/2014/main" id="{16F959DB-4B2C-EB44-BB5F-DB5347CE282E}"/>
              </a:ext>
            </a:extLst>
          </p:cNvPr>
          <p:cNvPicPr>
            <a:picLocks noChangeAspect="1"/>
          </p:cNvPicPr>
          <p:nvPr/>
        </p:nvPicPr>
        <p:blipFill>
          <a:blip r:embed="rId3"/>
          <a:stretch>
            <a:fillRect/>
          </a:stretch>
        </p:blipFill>
        <p:spPr>
          <a:xfrm>
            <a:off x="4905302" y="787074"/>
            <a:ext cx="4196562" cy="5430844"/>
          </a:xfrm>
          <a:prstGeom prst="rect">
            <a:avLst/>
          </a:prstGeom>
        </p:spPr>
      </p:pic>
      <p:pic>
        <p:nvPicPr>
          <p:cNvPr id="12" name="Picture 11">
            <a:extLst>
              <a:ext uri="{FF2B5EF4-FFF2-40B4-BE49-F238E27FC236}">
                <a16:creationId xmlns:a16="http://schemas.microsoft.com/office/drawing/2014/main" id="{5A676BF5-CA5C-7742-B154-5E024DEFE266}"/>
              </a:ext>
            </a:extLst>
          </p:cNvPr>
          <p:cNvPicPr>
            <a:picLocks noChangeAspect="1"/>
          </p:cNvPicPr>
          <p:nvPr/>
        </p:nvPicPr>
        <p:blipFill>
          <a:blip r:embed="rId4"/>
          <a:stretch>
            <a:fillRect/>
          </a:stretch>
        </p:blipFill>
        <p:spPr>
          <a:xfrm>
            <a:off x="397663" y="787074"/>
            <a:ext cx="4196562" cy="5430844"/>
          </a:xfrm>
          <a:prstGeom prst="rect">
            <a:avLst/>
          </a:prstGeom>
        </p:spPr>
      </p:pic>
    </p:spTree>
    <p:extLst>
      <p:ext uri="{BB962C8B-B14F-4D97-AF65-F5344CB8AC3E}">
        <p14:creationId xmlns:p14="http://schemas.microsoft.com/office/powerpoint/2010/main" val="3469457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CREATE</a:t>
            </a:r>
          </a:p>
        </p:txBody>
      </p:sp>
      <p:pic>
        <p:nvPicPr>
          <p:cNvPr id="6" name="Picture 5" descr="picture 2015-08-03 at 3.4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66" y="3447917"/>
            <a:ext cx="2550798" cy="2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985211" y="1600200"/>
            <a:ext cx="4747309" cy="1754326"/>
          </a:xfrm>
          <a:prstGeom prst="rect">
            <a:avLst/>
          </a:prstGeom>
          <a:noFill/>
        </p:spPr>
        <p:txBody>
          <a:bodyPr wrap="square" rtlCol="0">
            <a:spAutoFit/>
          </a:bodyPr>
          <a:lstStyle/>
          <a:p>
            <a:pPr algn="ctr"/>
            <a:r>
              <a:rPr lang="en-US" sz="5400" b="1" dirty="0">
                <a:cs typeface="Arial"/>
              </a:rPr>
              <a:t>Sharing Our Ideas</a:t>
            </a:r>
          </a:p>
        </p:txBody>
      </p:sp>
      <p:pic>
        <p:nvPicPr>
          <p:cNvPr id="5" name="Picture 4"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2743199"/>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68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508000"/>
            <a:ext cx="8166100" cy="5753100"/>
          </a:xfrm>
          <a:solidFill>
            <a:schemeClr val="bg1"/>
          </a:solidFill>
          <a:ln w="38100">
            <a:solidFill>
              <a:srgbClr val="0000FF"/>
            </a:solidFill>
            <a:miter lim="800000"/>
            <a:headEnd/>
            <a:tailEnd/>
          </a:ln>
        </p:spPr>
      </p:pic>
    </p:spTree>
    <p:extLst>
      <p:ext uri="{BB962C8B-B14F-4D97-AF65-F5344CB8AC3E}">
        <p14:creationId xmlns:p14="http://schemas.microsoft.com/office/powerpoint/2010/main" val="79781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40150" y="3126793"/>
            <a:ext cx="2369262" cy="2200602"/>
          </a:xfrm>
          <a:prstGeom prst="rect">
            <a:avLst/>
          </a:prstGeom>
        </p:spPr>
        <p:txBody>
          <a:bodyPr wrap="square">
            <a:spAutoFit/>
          </a:bodyPr>
          <a:lstStyle/>
          <a:p>
            <a:pPr algn="ctr"/>
            <a:r>
              <a:rPr lang="en-US" sz="3200" b="1" dirty="0"/>
              <a:t>Prompt: </a:t>
            </a:r>
          </a:p>
          <a:p>
            <a:pPr algn="ctr"/>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1272737"/>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Picture2.png">
            <a:extLst>
              <a:ext uri="{FF2B5EF4-FFF2-40B4-BE49-F238E27FC236}">
                <a16:creationId xmlns:a16="http://schemas.microsoft.com/office/drawing/2014/main" id="{BE437530-EA93-3F4F-8D36-23FF5B5C0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5866" y="1206322"/>
            <a:ext cx="5927782" cy="4787955"/>
          </a:xfrm>
          <a:prstGeom prst="rect">
            <a:avLst/>
          </a:prstGeom>
        </p:spPr>
      </p:pic>
    </p:spTree>
    <p:extLst>
      <p:ext uri="{BB962C8B-B14F-4D97-AF65-F5344CB8AC3E}">
        <p14:creationId xmlns:p14="http://schemas.microsoft.com/office/powerpoint/2010/main" val="2027614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8275" y="900721"/>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282" y="2008717"/>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5750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descr="Picture2.png">
            <a:extLst>
              <a:ext uri="{FF2B5EF4-FFF2-40B4-BE49-F238E27FC236}">
                <a16:creationId xmlns:a16="http://schemas.microsoft.com/office/drawing/2014/main" id="{4D150D3A-ECFA-CE4F-8CAF-4E1590C13D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6184" y="1359023"/>
            <a:ext cx="5535074" cy="4857979"/>
          </a:xfrm>
          <a:prstGeom prst="rect">
            <a:avLst/>
          </a:prstGeom>
          <a:ln w="38100">
            <a:solidFill>
              <a:schemeClr val="accent1"/>
            </a:solidFill>
          </a:ln>
        </p:spPr>
      </p:pic>
      <p:pic>
        <p:nvPicPr>
          <p:cNvPr id="11" name="MODEL CREATE 3RD GR.">
            <a:hlinkClick r:id="" action="ppaction://media"/>
            <a:extLst>
              <a:ext uri="{FF2B5EF4-FFF2-40B4-BE49-F238E27FC236}">
                <a16:creationId xmlns:a16="http://schemas.microsoft.com/office/drawing/2014/main" id="{8724EAE3-5043-F342-8458-9B4B196E20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2842" y="292177"/>
            <a:ext cx="872883" cy="872883"/>
          </a:xfrm>
          <a:prstGeom prst="rect">
            <a:avLst/>
          </a:prstGeom>
          <a:ln w="38100">
            <a:solidFill>
              <a:schemeClr val="accent1"/>
            </a:solidFill>
          </a:ln>
        </p:spPr>
      </p:pic>
    </p:spTree>
    <p:extLst>
      <p:ext uri="{BB962C8B-B14F-4D97-AF65-F5344CB8AC3E}">
        <p14:creationId xmlns:p14="http://schemas.microsoft.com/office/powerpoint/2010/main" val="194317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53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8">
      <a:dk1>
        <a:srgbClr val="000000"/>
      </a:dk1>
      <a:lt1>
        <a:srgbClr val="FFFFFF"/>
      </a:lt1>
      <a:dk2>
        <a:srgbClr val="455F51"/>
      </a:dk2>
      <a:lt2>
        <a:srgbClr val="E3DED1"/>
      </a:lt2>
      <a:accent1>
        <a:srgbClr val="0096FF"/>
      </a:accent1>
      <a:accent2>
        <a:srgbClr val="0432FF"/>
      </a:accent2>
      <a:accent3>
        <a:srgbClr val="FF9300"/>
      </a:accent3>
      <a:accent4>
        <a:srgbClr val="0432FF"/>
      </a:accent4>
      <a:accent5>
        <a:srgbClr val="521B92"/>
      </a:accent5>
      <a:accent6>
        <a:srgbClr val="0096FF"/>
      </a:accent6>
      <a:hlink>
        <a:srgbClr val="FEFB00"/>
      </a:hlink>
      <a:folHlink>
        <a:srgbClr val="93510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Start Smart 1.0 Revised-2nd Grade CREATE</Template>
  <TotalTime>266</TotalTime>
  <Words>5967</Words>
  <Application>Microsoft Macintosh PowerPoint</Application>
  <PresentationFormat>On-screen Show (4:3)</PresentationFormat>
  <Paragraphs>711</Paragraphs>
  <Slides>53</Slides>
  <Notes>48</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CREATE</vt:lpstr>
      <vt:lpstr>PowerPoint Presentation</vt:lpstr>
      <vt:lpstr>PowerPoint Presentation</vt:lpstr>
      <vt:lpstr>PowerPoint Presentation</vt:lpstr>
      <vt:lpstr>Visual Text Model What do you notice in the visual text?</vt:lpstr>
      <vt:lpstr>PowerPoint Presentation</vt:lpstr>
      <vt:lpstr>PowerPoint Presentation</vt:lpstr>
      <vt:lpstr>Visual Text Non-Model What do you notice in the visual text?</vt:lpstr>
      <vt:lpstr>Constructive Conversation Game</vt:lpstr>
      <vt:lpstr>PowerPoint Presentation</vt:lpstr>
      <vt:lpstr>PowerPoint Presentation</vt:lpstr>
      <vt:lpstr>WRAP-UP</vt:lpstr>
      <vt:lpstr>Start Smart 1.0</vt:lpstr>
      <vt:lpstr>ELD Objective</vt:lpstr>
      <vt:lpstr>PowerPoint Presentation</vt:lpstr>
      <vt:lpstr>Conversation Norms</vt:lpstr>
      <vt:lpstr>Hand Gesture and Phrase- CREATE</vt:lpstr>
      <vt:lpstr>Prompt and Response Starters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Non-Model What do you notice in the visual text?</vt:lpstr>
      <vt:lpstr>REVISE  NON-MODEL</vt:lpstr>
      <vt:lpstr>PowerPoint Presentation</vt:lpstr>
      <vt:lpstr>Language Sample Revision-Non-Model</vt:lpstr>
      <vt:lpstr>WRAP-UP</vt:lpstr>
      <vt:lpstr>Start Smart 1.0</vt:lpstr>
      <vt:lpstr>ELD Objective</vt:lpstr>
      <vt:lpstr>PowerPoint Presentation</vt:lpstr>
      <vt:lpstr>Conversation Norms</vt:lpstr>
      <vt:lpstr>PowerPoint Presentation</vt:lpstr>
      <vt:lpstr>PowerPoint Presentation</vt:lpstr>
      <vt:lpstr>PowerPoint Presentation</vt:lpstr>
      <vt:lpstr>Visual Text Model What do you notice in the visual text?</vt:lpstr>
      <vt:lpstr>PowerPoint Presentation</vt:lpstr>
      <vt:lpstr>PowerPoint Presentation</vt:lpstr>
      <vt:lpstr>Visual Text Non-Model What do you notice in the visual text?</vt:lpstr>
      <vt:lpstr>Constructive Conversation Game</vt:lpstr>
      <vt:lpstr>PowerPoint Presentation</vt:lpstr>
      <vt:lpstr>PowerPoint Presentation</vt:lpstr>
      <vt:lpstr>Model Creating Class Constructive Conversation Poster</vt:lpstr>
      <vt:lpstr>PowerPoint Presentation</vt:lpstr>
      <vt:lpstr>Teacher Resources</vt:lpstr>
      <vt:lpstr>CREATE Non-Model Revision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 (revised)</dc:title>
  <dc:creator>Juana</dc:creator>
  <cp:lastModifiedBy>Lai, David</cp:lastModifiedBy>
  <cp:revision>45</cp:revision>
  <dcterms:created xsi:type="dcterms:W3CDTF">2016-08-22T15:45:29Z</dcterms:created>
  <dcterms:modified xsi:type="dcterms:W3CDTF">2019-09-04T21:51:30Z</dcterms:modified>
</cp:coreProperties>
</file>